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embeddedFontLst>
    <p:embeddedFont>
      <p:font typeface="MiSans" charset="-122" pitchFamily="34"/>
      <p:regular r:id="rId25"/>
    </p:embeddedFont>
    <p:embeddedFont>
      <p:font typeface="Noto Sans SC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0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jp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7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jp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3-d3ce41os8jdo4os5dc5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0717" y="1788036"/>
            <a:ext cx="5665076" cy="1428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ODTS: Verified Calculus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4005" y="3573780"/>
            <a:ext cx="2643505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 AI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94005" y="4015740"/>
            <a:ext cx="3794760" cy="311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22400"/>
            <a:ext cx="4673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Demo: Drone Flight Path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384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Verifying a polynomial trajectory model.</a:t>
            </a:r>
            <a:endParaRPr lang="en-US" sz="1600" dirty="0"/>
          </a:p>
        </p:txBody>
      </p:sp>
      <p:pic>
        <p:nvPicPr>
          <p:cNvPr id="5" name="Image 1" descr="https://kimi-web-img.moonshot.cn/img/img.freepik.com/ec9147c3d3cde64d49be4023c205883ce166d081.jpg">    </p:cNvPr>
          <p:cNvPicPr>
            <a:picLocks noChangeAspect="1"/>
          </p:cNvPicPr>
          <p:nvPr/>
        </p:nvPicPr>
        <p:blipFill>
          <a:blip r:embed="rId2"/>
          <a:srcRect l="0" r="0" t="3475" b="3475"/>
          <a:stretch/>
        </p:blipFill>
        <p:spPr>
          <a:xfrm>
            <a:off x="254000" y="2997200"/>
            <a:ext cx="4673600" cy="2438400"/>
          </a:xfrm>
          <a:prstGeom prst="roundRect">
            <a:avLst>
              <a:gd name="adj" fmla="val 4167"/>
            </a:avLst>
          </a:prstGeom>
        </p:spPr>
      </p:pic>
      <p:sp>
        <p:nvSpPr>
          <p:cNvPr id="6" name="Text 2"/>
          <p:cNvSpPr/>
          <p:nvPr/>
        </p:nvSpPr>
        <p:spPr>
          <a:xfrm>
            <a:off x="5334000" y="1765300"/>
            <a:ext cx="660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ODTS Trace for </a:t>
            </a:r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12529"/>
                </a:solidFill>
                <a:highlight>
                  <a:srgbClr val="E5E7EB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s(t) = 3t³ + 2t² + 7t + 5 </a:t>
            </a:r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: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080000" y="22479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D=1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451600" y="2413000"/>
            <a:ext cx="3149600" cy="0"/>
          </a:xfrm>
          <a:prstGeom prst="line">
            <a:avLst/>
          </a:prstGeom>
          <a:noFill/>
          <a:ln w="25400">
            <a:solidFill>
              <a:srgbClr val="007BFF"/>
            </a:solidFill>
            <a:prstDash val="dash"/>
            <a:headEnd type="none"/>
            <a:tailEnd type="none"/>
          </a:ln>
        </p:spPr>
      </p:sp>
      <p:sp>
        <p:nvSpPr>
          <p:cNvPr id="9" name="Text 5"/>
          <p:cNvSpPr/>
          <p:nvPr/>
        </p:nvSpPr>
        <p:spPr>
          <a:xfrm>
            <a:off x="9698633" y="2273300"/>
            <a:ext cx="1854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9t² + 4t + 7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1140877" y="2298700"/>
            <a:ext cx="130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(Velocity)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080000" y="27559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D=2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451600" y="2921000"/>
            <a:ext cx="3327400" cy="0"/>
          </a:xfrm>
          <a:prstGeom prst="line">
            <a:avLst/>
          </a:prstGeom>
          <a:noFill/>
          <a:ln w="25400">
            <a:solidFill>
              <a:srgbClr val="007BFF"/>
            </a:solidFill>
            <a:prstDash val="dash"/>
            <a:headEnd type="none"/>
            <a:tailEnd type="none"/>
          </a:ln>
        </p:spPr>
      </p:sp>
      <p:sp>
        <p:nvSpPr>
          <p:cNvPr id="13" name="Text 9"/>
          <p:cNvSpPr/>
          <p:nvPr/>
        </p:nvSpPr>
        <p:spPr>
          <a:xfrm>
            <a:off x="9880600" y="2781300"/>
            <a:ext cx="129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18t + 4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764242" y="2806700"/>
            <a:ext cx="167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(Acceleration)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080000" y="32639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D=3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451600" y="3429000"/>
            <a:ext cx="4610100" cy="0"/>
          </a:xfrm>
          <a:prstGeom prst="line">
            <a:avLst/>
          </a:prstGeom>
          <a:noFill/>
          <a:ln w="25400">
            <a:solidFill>
              <a:srgbClr val="007BFF"/>
            </a:solidFill>
            <a:prstDash val="dash"/>
            <a:headEnd type="none"/>
            <a:tailEnd type="none"/>
          </a:ln>
        </p:spPr>
      </p:sp>
      <p:sp>
        <p:nvSpPr>
          <p:cNvPr id="17" name="Text 13"/>
          <p:cNvSpPr/>
          <p:nvPr/>
        </p:nvSpPr>
        <p:spPr>
          <a:xfrm>
            <a:off x="11158141" y="3289300"/>
            <a:ext cx="736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1483181" y="3314700"/>
            <a:ext cx="965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4A55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(Jerk)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5080000" y="3771900"/>
            <a:ext cx="152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D=4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6451600" y="3937000"/>
            <a:ext cx="2476500" cy="0"/>
          </a:xfrm>
          <a:prstGeom prst="line">
            <a:avLst/>
          </a:prstGeom>
          <a:noFill/>
          <a:ln w="25400">
            <a:solidFill>
              <a:srgbClr val="00E9B3"/>
            </a:solidFill>
            <a:prstDash val="dash"/>
            <a:headEnd type="none"/>
            <a:tailEnd type="none"/>
          </a:ln>
        </p:spPr>
      </p:sp>
      <p:sp>
        <p:nvSpPr>
          <p:cNvPr id="21" name="Text 17"/>
          <p:cNvSpPr/>
          <p:nvPr/>
        </p:nvSpPr>
        <p:spPr>
          <a:xfrm>
            <a:off x="9030097" y="3797300"/>
            <a:ext cx="622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E9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9243417" y="3822700"/>
            <a:ext cx="3200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E9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TERMINATION CONFIRMED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5334000" y="4483100"/>
            <a:ext cx="660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proves the drone's control model is mathematically stable and safe.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14709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Demo: Multivariable Optimization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230709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Finding and classifying critical points.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1789509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Function: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54000" y="2145109"/>
            <a:ext cx="6045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f(x, y) = x³ + y³ - 3xy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2754709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Gradient (∇f):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367" b="367"/>
          <a:stretch/>
        </p:blipFill>
        <p:spPr>
          <a:xfrm>
            <a:off x="254000" y="3110309"/>
            <a:ext cx="2222500" cy="723900"/>
          </a:xfrm>
          <a:prstGeom prst="roundRect">
            <a:avLst>
              <a:gd name="adj" fmla="val 0"/>
            </a:avLst>
          </a:prstGeom>
        </p:spPr>
      </p:pic>
      <p:sp>
        <p:nvSpPr>
          <p:cNvPr id="9" name="Text 5"/>
          <p:cNvSpPr/>
          <p:nvPr/>
        </p:nvSpPr>
        <p:spPr>
          <a:xfrm>
            <a:off x="254000" y="4036814"/>
            <a:ext cx="604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Hessian (H):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437" b="437"/>
          <a:stretch/>
        </p:blipFill>
        <p:spPr>
          <a:xfrm>
            <a:off x="254000" y="4392414"/>
            <a:ext cx="2159000" cy="673100"/>
          </a:xfrm>
          <a:prstGeom prst="roundRect">
            <a:avLst>
              <a:gd name="adj" fmla="val 0"/>
            </a:avLst>
          </a:prstGeom>
        </p:spPr>
      </p:pic>
      <p:sp>
        <p:nvSpPr>
          <p:cNvPr id="11" name="Shape 6"/>
          <p:cNvSpPr/>
          <p:nvPr/>
        </p:nvSpPr>
        <p:spPr>
          <a:xfrm>
            <a:off x="254000" y="5271691"/>
            <a:ext cx="5537200" cy="1371600"/>
          </a:xfrm>
          <a:custGeom>
            <a:avLst/>
            <a:gdLst/>
            <a:ahLst/>
            <a:cxnLst/>
            <a:rect l="l" t="t" r="r" b="b"/>
            <a:pathLst>
              <a:path w="5537200" h="1371600">
                <a:moveTo>
                  <a:pt x="101594" y="0"/>
                </a:moveTo>
                <a:lnTo>
                  <a:pt x="5435606" y="0"/>
                </a:lnTo>
                <a:cubicBezTo>
                  <a:pt x="5491715" y="0"/>
                  <a:pt x="5537200" y="45485"/>
                  <a:pt x="5537200" y="101594"/>
                </a:cubicBezTo>
                <a:lnTo>
                  <a:pt x="5537200" y="1270006"/>
                </a:lnTo>
                <a:cubicBezTo>
                  <a:pt x="5537200" y="1326115"/>
                  <a:pt x="5491715" y="1371600"/>
                  <a:pt x="5435606" y="1371600"/>
                </a:cubicBezTo>
                <a:lnTo>
                  <a:pt x="101594" y="1371600"/>
                </a:lnTo>
                <a:cubicBezTo>
                  <a:pt x="45485" y="1371600"/>
                  <a:pt x="0" y="1326115"/>
                  <a:pt x="0" y="12700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01E9B3">
              <a:alpha val="20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406400" y="5424091"/>
            <a:ext cx="574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Verdict: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406400" y="5779691"/>
            <a:ext cx="5232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local minimum is confirmed at 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00E9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(1, 1)</a:t>
            </a:r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with a complete mathematical proof.</a:t>
            </a:r>
            <a:endParaRPr lang="en-US" sz="1600" dirty="0"/>
          </a:p>
        </p:txBody>
      </p:sp>
      <p:pic>
        <p:nvPicPr>
          <p:cNvPr id="14" name="Image 3" descr="https://kimi-web-img.moonshot.cn/img/www.livehome3d.com/5d1ffcf6570be829ac88a602c478a4b317c4765b.jpg">    </p:cNvPr>
          <p:cNvPicPr>
            <a:picLocks noChangeAspect="1"/>
          </p:cNvPicPr>
          <p:nvPr/>
        </p:nvPicPr>
        <p:blipFill>
          <a:blip r:embed="rId6"/>
          <a:srcRect l="16079" r="16079" t="0" b="0"/>
          <a:stretch/>
        </p:blipFill>
        <p:spPr>
          <a:xfrm>
            <a:off x="6096000" y="783233"/>
            <a:ext cx="5842000" cy="5295900"/>
          </a:xfrm>
          <a:prstGeom prst="roundRect">
            <a:avLst>
              <a:gd name="adj" fmla="val 1918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Replay &amp; Trust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732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Power of Deterministic Replay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1844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can you be sure the same calculation will give the same result every time, on any machine?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490067" y="3225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57150" y="57150"/>
                </a:moveTo>
                <a:cubicBezTo>
                  <a:pt x="57150" y="25539"/>
                  <a:pt x="82689" y="0"/>
                  <a:pt x="114300" y="0"/>
                </a:cubicBezTo>
                <a:lnTo>
                  <a:pt x="514350" y="0"/>
                </a:lnTo>
                <a:cubicBezTo>
                  <a:pt x="545961" y="0"/>
                  <a:pt x="571500" y="25539"/>
                  <a:pt x="571500" y="57150"/>
                </a:cubicBezTo>
                <a:cubicBezTo>
                  <a:pt x="571500" y="88761"/>
                  <a:pt x="545961" y="114300"/>
                  <a:pt x="514350" y="114300"/>
                </a:cubicBezTo>
                <a:lnTo>
                  <a:pt x="514350" y="402550"/>
                </a:lnTo>
                <a:cubicBezTo>
                  <a:pt x="396300" y="456664"/>
                  <a:pt x="314325" y="575965"/>
                  <a:pt x="314325" y="714375"/>
                </a:cubicBezTo>
                <a:cubicBezTo>
                  <a:pt x="314325" y="785277"/>
                  <a:pt x="335756" y="851178"/>
                  <a:pt x="372725" y="905828"/>
                </a:cubicBezTo>
                <a:cubicBezTo>
                  <a:pt x="354330" y="911364"/>
                  <a:pt x="334685" y="914400"/>
                  <a:pt x="314325" y="914400"/>
                </a:cubicBezTo>
                <a:cubicBezTo>
                  <a:pt x="203775" y="914400"/>
                  <a:pt x="114300" y="824925"/>
                  <a:pt x="114300" y="714375"/>
                </a:cubicBezTo>
                <a:lnTo>
                  <a:pt x="114300" y="114300"/>
                </a:lnTo>
                <a:cubicBezTo>
                  <a:pt x="82689" y="114300"/>
                  <a:pt x="57150" y="88761"/>
                  <a:pt x="57150" y="57150"/>
                </a:cubicBezTo>
                <a:close/>
                <a:moveTo>
                  <a:pt x="228600" y="114300"/>
                </a:moveTo>
                <a:lnTo>
                  <a:pt x="228600" y="342900"/>
                </a:lnTo>
                <a:lnTo>
                  <a:pt x="400050" y="342900"/>
                </a:lnTo>
                <a:lnTo>
                  <a:pt x="400050" y="114300"/>
                </a:lnTo>
                <a:lnTo>
                  <a:pt x="228600" y="114300"/>
                </a:lnTo>
                <a:close/>
                <a:moveTo>
                  <a:pt x="400050" y="714375"/>
                </a:moveTo>
                <a:cubicBezTo>
                  <a:pt x="400050" y="572436"/>
                  <a:pt x="515286" y="457200"/>
                  <a:pt x="657225" y="457200"/>
                </a:cubicBezTo>
                <a:cubicBezTo>
                  <a:pt x="799164" y="457200"/>
                  <a:pt x="914400" y="572436"/>
                  <a:pt x="914400" y="714375"/>
                </a:cubicBezTo>
                <a:cubicBezTo>
                  <a:pt x="914400" y="856314"/>
                  <a:pt x="799164" y="971550"/>
                  <a:pt x="657225" y="971550"/>
                </a:cubicBezTo>
                <a:cubicBezTo>
                  <a:pt x="515286" y="971550"/>
                  <a:pt x="400050" y="856314"/>
                  <a:pt x="400050" y="714375"/>
                </a:cubicBezTo>
                <a:close/>
                <a:moveTo>
                  <a:pt x="759738" y="605611"/>
                </a:moveTo>
                <a:cubicBezTo>
                  <a:pt x="747058" y="596325"/>
                  <a:pt x="729020" y="599182"/>
                  <a:pt x="719733" y="611862"/>
                </a:cubicBezTo>
                <a:lnTo>
                  <a:pt x="625078" y="742057"/>
                </a:lnTo>
                <a:lnTo>
                  <a:pt x="577215" y="694194"/>
                </a:lnTo>
                <a:cubicBezTo>
                  <a:pt x="566142" y="683121"/>
                  <a:pt x="547926" y="683121"/>
                  <a:pt x="536853" y="694194"/>
                </a:cubicBezTo>
                <a:cubicBezTo>
                  <a:pt x="525780" y="705267"/>
                  <a:pt x="525780" y="723483"/>
                  <a:pt x="536853" y="734556"/>
                </a:cubicBezTo>
                <a:lnTo>
                  <a:pt x="608290" y="805994"/>
                </a:lnTo>
                <a:cubicBezTo>
                  <a:pt x="614184" y="811887"/>
                  <a:pt x="622399" y="814923"/>
                  <a:pt x="630793" y="814209"/>
                </a:cubicBezTo>
                <a:cubicBezTo>
                  <a:pt x="639187" y="813495"/>
                  <a:pt x="646688" y="809208"/>
                  <a:pt x="651689" y="802600"/>
                </a:cubicBezTo>
                <a:lnTo>
                  <a:pt x="765989" y="645438"/>
                </a:lnTo>
                <a:cubicBezTo>
                  <a:pt x="775275" y="632758"/>
                  <a:pt x="772418" y="614720"/>
                  <a:pt x="759738" y="605611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6" name="Text 3"/>
          <p:cNvSpPr/>
          <p:nvPr/>
        </p:nvSpPr>
        <p:spPr>
          <a:xfrm>
            <a:off x="0" y="4394200"/>
            <a:ext cx="389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Record Telemetry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4749800"/>
            <a:ext cx="3390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Capture initial state, every operation, and a random seed in a sealed log.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678833" y="3860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331708"/>
                </a:moveTo>
                <a:cubicBezTo>
                  <a:pt x="689491" y="316825"/>
                  <a:pt x="689491" y="292656"/>
                  <a:pt x="674608" y="277773"/>
                </a:cubicBezTo>
                <a:lnTo>
                  <a:pt x="522208" y="125373"/>
                </a:lnTo>
                <a:cubicBezTo>
                  <a:pt x="507325" y="110490"/>
                  <a:pt x="483156" y="110490"/>
                  <a:pt x="468273" y="125373"/>
                </a:cubicBezTo>
                <a:cubicBezTo>
                  <a:pt x="453390" y="140256"/>
                  <a:pt x="453390" y="164425"/>
                  <a:pt x="468273" y="179308"/>
                </a:cubicBezTo>
                <a:lnTo>
                  <a:pt x="5556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555665" y="342900"/>
                </a:lnTo>
                <a:lnTo>
                  <a:pt x="468273" y="430292"/>
                </a:lnTo>
                <a:cubicBezTo>
                  <a:pt x="453390" y="445175"/>
                  <a:pt x="453390" y="469344"/>
                  <a:pt x="468273" y="484227"/>
                </a:cubicBezTo>
                <a:cubicBezTo>
                  <a:pt x="483156" y="499110"/>
                  <a:pt x="507325" y="499110"/>
                  <a:pt x="522208" y="484227"/>
                </a:cubicBezTo>
                <a:lnTo>
                  <a:pt x="674608" y="331827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9" name="Shape 6"/>
          <p:cNvSpPr/>
          <p:nvPr/>
        </p:nvSpPr>
        <p:spPr>
          <a:xfrm>
            <a:off x="5638800" y="30988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857429" y="342900"/>
                </a:moveTo>
                <a:lnTo>
                  <a:pt x="871538" y="342900"/>
                </a:lnTo>
                <a:cubicBezTo>
                  <a:pt x="895290" y="342900"/>
                  <a:pt x="914400" y="323790"/>
                  <a:pt x="914400" y="300038"/>
                </a:cubicBezTo>
                <a:lnTo>
                  <a:pt x="914400" y="42863"/>
                </a:lnTo>
                <a:cubicBezTo>
                  <a:pt x="914400" y="25539"/>
                  <a:pt x="904042" y="9823"/>
                  <a:pt x="887968" y="3215"/>
                </a:cubicBezTo>
                <a:cubicBezTo>
                  <a:pt x="871895" y="-3393"/>
                  <a:pt x="853500" y="357"/>
                  <a:pt x="841177" y="12502"/>
                </a:cubicBezTo>
                <a:lnTo>
                  <a:pt x="748844" y="105013"/>
                </a:lnTo>
                <a:cubicBezTo>
                  <a:pt x="669727" y="39469"/>
                  <a:pt x="567928" y="0"/>
                  <a:pt x="457200" y="0"/>
                </a:cubicBezTo>
                <a:cubicBezTo>
                  <a:pt x="226814" y="0"/>
                  <a:pt x="36255" y="170378"/>
                  <a:pt x="4643" y="392013"/>
                </a:cubicBezTo>
                <a:cubicBezTo>
                  <a:pt x="179" y="423267"/>
                  <a:pt x="21788" y="452199"/>
                  <a:pt x="53042" y="456664"/>
                </a:cubicBezTo>
                <a:cubicBezTo>
                  <a:pt x="84296" y="461129"/>
                  <a:pt x="113228" y="439341"/>
                  <a:pt x="117693" y="408265"/>
                </a:cubicBezTo>
                <a:cubicBezTo>
                  <a:pt x="141446" y="241995"/>
                  <a:pt x="284500" y="114300"/>
                  <a:pt x="457200" y="114300"/>
                </a:cubicBezTo>
                <a:cubicBezTo>
                  <a:pt x="536496" y="114300"/>
                  <a:pt x="609362" y="141089"/>
                  <a:pt x="667405" y="186273"/>
                </a:cubicBezTo>
                <a:lnTo>
                  <a:pt x="584002" y="269677"/>
                </a:lnTo>
                <a:cubicBezTo>
                  <a:pt x="571679" y="282000"/>
                  <a:pt x="568107" y="300395"/>
                  <a:pt x="574715" y="316468"/>
                </a:cubicBezTo>
                <a:cubicBezTo>
                  <a:pt x="581323" y="332542"/>
                  <a:pt x="597039" y="342900"/>
                  <a:pt x="614363" y="342900"/>
                </a:cubicBezTo>
                <a:lnTo>
                  <a:pt x="857429" y="342900"/>
                </a:lnTo>
                <a:close/>
                <a:moveTo>
                  <a:pt x="909935" y="522387"/>
                </a:moveTo>
                <a:cubicBezTo>
                  <a:pt x="914400" y="491133"/>
                  <a:pt x="892612" y="462201"/>
                  <a:pt x="861536" y="457736"/>
                </a:cubicBezTo>
                <a:cubicBezTo>
                  <a:pt x="830461" y="453271"/>
                  <a:pt x="801350" y="475059"/>
                  <a:pt x="796885" y="506135"/>
                </a:cubicBezTo>
                <a:cubicBezTo>
                  <a:pt x="773132" y="672227"/>
                  <a:pt x="630079" y="799921"/>
                  <a:pt x="457379" y="799921"/>
                </a:cubicBezTo>
                <a:cubicBezTo>
                  <a:pt x="378083" y="799921"/>
                  <a:pt x="305217" y="773132"/>
                  <a:pt x="247174" y="727948"/>
                </a:cubicBezTo>
                <a:lnTo>
                  <a:pt x="330398" y="644723"/>
                </a:lnTo>
                <a:cubicBezTo>
                  <a:pt x="342721" y="632400"/>
                  <a:pt x="346293" y="614005"/>
                  <a:pt x="339685" y="597932"/>
                </a:cubicBezTo>
                <a:cubicBezTo>
                  <a:pt x="333077" y="581858"/>
                  <a:pt x="317361" y="571500"/>
                  <a:pt x="300038" y="571500"/>
                </a:cubicBezTo>
                <a:lnTo>
                  <a:pt x="42863" y="571500"/>
                </a:lnTo>
                <a:cubicBezTo>
                  <a:pt x="19110" y="571500"/>
                  <a:pt x="0" y="590610"/>
                  <a:pt x="0" y="614363"/>
                </a:cubicBezTo>
                <a:lnTo>
                  <a:pt x="0" y="871538"/>
                </a:lnTo>
                <a:cubicBezTo>
                  <a:pt x="0" y="888861"/>
                  <a:pt x="10358" y="904577"/>
                  <a:pt x="26432" y="911185"/>
                </a:cubicBezTo>
                <a:cubicBezTo>
                  <a:pt x="42505" y="917793"/>
                  <a:pt x="60900" y="914043"/>
                  <a:pt x="73223" y="901898"/>
                </a:cubicBezTo>
                <a:lnTo>
                  <a:pt x="165735" y="809387"/>
                </a:lnTo>
                <a:cubicBezTo>
                  <a:pt x="244673" y="874931"/>
                  <a:pt x="346472" y="914400"/>
                  <a:pt x="457200" y="914400"/>
                </a:cubicBezTo>
                <a:cubicBezTo>
                  <a:pt x="687586" y="914400"/>
                  <a:pt x="878145" y="744022"/>
                  <a:pt x="909757" y="522387"/>
                </a:cubicBezTo>
                <a:close/>
              </a:path>
            </a:pathLst>
          </a:custGeom>
          <a:solidFill>
            <a:srgbClr val="33C4FF"/>
          </a:solidFill>
          <a:ln/>
        </p:spPr>
      </p:sp>
      <p:sp>
        <p:nvSpPr>
          <p:cNvPr id="10" name="Text 7"/>
          <p:cNvSpPr/>
          <p:nvPr/>
        </p:nvSpPr>
        <p:spPr>
          <a:xfrm>
            <a:off x="4148733" y="4267200"/>
            <a:ext cx="389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Replay Anywhere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02733" y="4622800"/>
            <a:ext cx="3390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`Replay()` function uses the log to reconstruct the entire state sequence, bit-for-bit.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827566" y="38608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331708"/>
                </a:moveTo>
                <a:cubicBezTo>
                  <a:pt x="689491" y="316825"/>
                  <a:pt x="689491" y="292656"/>
                  <a:pt x="674608" y="277773"/>
                </a:cubicBezTo>
                <a:lnTo>
                  <a:pt x="522208" y="125373"/>
                </a:lnTo>
                <a:cubicBezTo>
                  <a:pt x="507325" y="110490"/>
                  <a:pt x="483156" y="110490"/>
                  <a:pt x="468273" y="125373"/>
                </a:cubicBezTo>
                <a:cubicBezTo>
                  <a:pt x="453390" y="140256"/>
                  <a:pt x="453390" y="164425"/>
                  <a:pt x="468273" y="179308"/>
                </a:cubicBezTo>
                <a:lnTo>
                  <a:pt x="5556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555665" y="342900"/>
                </a:lnTo>
                <a:lnTo>
                  <a:pt x="468273" y="430292"/>
                </a:lnTo>
                <a:cubicBezTo>
                  <a:pt x="453390" y="445175"/>
                  <a:pt x="453390" y="469344"/>
                  <a:pt x="468273" y="484227"/>
                </a:cubicBezTo>
                <a:cubicBezTo>
                  <a:pt x="483156" y="499110"/>
                  <a:pt x="507325" y="499110"/>
                  <a:pt x="522208" y="484227"/>
                </a:cubicBezTo>
                <a:lnTo>
                  <a:pt x="674608" y="331827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3" name="Shape 10"/>
          <p:cNvSpPr/>
          <p:nvPr/>
        </p:nvSpPr>
        <p:spPr>
          <a:xfrm>
            <a:off x="9730383" y="3098800"/>
            <a:ext cx="1028700" cy="914400"/>
          </a:xfrm>
          <a:custGeom>
            <a:avLst/>
            <a:gdLst/>
            <a:ahLst/>
            <a:cxnLst/>
            <a:rect l="l" t="t" r="r" b="b"/>
            <a:pathLst>
              <a:path w="1028700" h="914400">
                <a:moveTo>
                  <a:pt x="427196" y="-14287"/>
                </a:moveTo>
                <a:cubicBezTo>
                  <a:pt x="416302" y="-25360"/>
                  <a:pt x="400407" y="-29825"/>
                  <a:pt x="385405" y="-25717"/>
                </a:cubicBezTo>
                <a:cubicBezTo>
                  <a:pt x="370403" y="-21610"/>
                  <a:pt x="358795" y="-10001"/>
                  <a:pt x="355044" y="5001"/>
                </a:cubicBezTo>
                <a:lnTo>
                  <a:pt x="327720" y="112514"/>
                </a:lnTo>
                <a:cubicBezTo>
                  <a:pt x="325755" y="120372"/>
                  <a:pt x="317718" y="125016"/>
                  <a:pt x="310039" y="122694"/>
                </a:cubicBezTo>
                <a:lnTo>
                  <a:pt x="203240" y="92690"/>
                </a:lnTo>
                <a:cubicBezTo>
                  <a:pt x="188238" y="88404"/>
                  <a:pt x="172164" y="92690"/>
                  <a:pt x="161270" y="103584"/>
                </a:cubicBezTo>
                <a:cubicBezTo>
                  <a:pt x="150376" y="114479"/>
                  <a:pt x="146090" y="130552"/>
                  <a:pt x="150376" y="145554"/>
                </a:cubicBezTo>
                <a:lnTo>
                  <a:pt x="180558" y="252353"/>
                </a:lnTo>
                <a:cubicBezTo>
                  <a:pt x="182701" y="260033"/>
                  <a:pt x="178058" y="268069"/>
                  <a:pt x="170378" y="270034"/>
                </a:cubicBezTo>
                <a:lnTo>
                  <a:pt x="62686" y="297359"/>
                </a:lnTo>
                <a:cubicBezTo>
                  <a:pt x="47685" y="301109"/>
                  <a:pt x="35897" y="312896"/>
                  <a:pt x="31790" y="327898"/>
                </a:cubicBezTo>
                <a:cubicBezTo>
                  <a:pt x="27682" y="342900"/>
                  <a:pt x="32147" y="358795"/>
                  <a:pt x="43220" y="369689"/>
                </a:cubicBezTo>
                <a:lnTo>
                  <a:pt x="122694" y="447020"/>
                </a:lnTo>
                <a:cubicBezTo>
                  <a:pt x="128409" y="452557"/>
                  <a:pt x="128409" y="461843"/>
                  <a:pt x="122694" y="467558"/>
                </a:cubicBezTo>
                <a:lnTo>
                  <a:pt x="43398" y="544890"/>
                </a:lnTo>
                <a:cubicBezTo>
                  <a:pt x="32325" y="555784"/>
                  <a:pt x="27861" y="571679"/>
                  <a:pt x="31968" y="586680"/>
                </a:cubicBezTo>
                <a:cubicBezTo>
                  <a:pt x="36076" y="601682"/>
                  <a:pt x="47863" y="613291"/>
                  <a:pt x="62865" y="617220"/>
                </a:cubicBezTo>
                <a:lnTo>
                  <a:pt x="170378" y="644545"/>
                </a:lnTo>
                <a:cubicBezTo>
                  <a:pt x="178237" y="646509"/>
                  <a:pt x="182880" y="654546"/>
                  <a:pt x="180558" y="662226"/>
                </a:cubicBezTo>
                <a:lnTo>
                  <a:pt x="150376" y="768846"/>
                </a:lnTo>
                <a:cubicBezTo>
                  <a:pt x="146090" y="783848"/>
                  <a:pt x="150376" y="799921"/>
                  <a:pt x="161270" y="810816"/>
                </a:cubicBezTo>
                <a:cubicBezTo>
                  <a:pt x="172164" y="821710"/>
                  <a:pt x="188238" y="825996"/>
                  <a:pt x="203240" y="821710"/>
                </a:cubicBezTo>
                <a:lnTo>
                  <a:pt x="310039" y="791528"/>
                </a:lnTo>
                <a:cubicBezTo>
                  <a:pt x="317718" y="789384"/>
                  <a:pt x="325755" y="794028"/>
                  <a:pt x="327720" y="801707"/>
                </a:cubicBezTo>
                <a:lnTo>
                  <a:pt x="355044" y="909221"/>
                </a:lnTo>
                <a:cubicBezTo>
                  <a:pt x="358795" y="924223"/>
                  <a:pt x="370582" y="936010"/>
                  <a:pt x="385584" y="940118"/>
                </a:cubicBezTo>
                <a:cubicBezTo>
                  <a:pt x="400586" y="944225"/>
                  <a:pt x="416481" y="939760"/>
                  <a:pt x="427375" y="928688"/>
                </a:cubicBezTo>
                <a:lnTo>
                  <a:pt x="504706" y="849213"/>
                </a:lnTo>
                <a:cubicBezTo>
                  <a:pt x="510242" y="843498"/>
                  <a:pt x="519529" y="843498"/>
                  <a:pt x="525244" y="849213"/>
                </a:cubicBezTo>
                <a:lnTo>
                  <a:pt x="602397" y="928688"/>
                </a:lnTo>
                <a:cubicBezTo>
                  <a:pt x="613291" y="939760"/>
                  <a:pt x="629186" y="944225"/>
                  <a:pt x="644188" y="940118"/>
                </a:cubicBezTo>
                <a:cubicBezTo>
                  <a:pt x="659190" y="936010"/>
                  <a:pt x="670798" y="924223"/>
                  <a:pt x="674727" y="909221"/>
                </a:cubicBezTo>
                <a:lnTo>
                  <a:pt x="702052" y="801886"/>
                </a:lnTo>
                <a:cubicBezTo>
                  <a:pt x="704017" y="794028"/>
                  <a:pt x="712053" y="789384"/>
                  <a:pt x="719733" y="791706"/>
                </a:cubicBezTo>
                <a:lnTo>
                  <a:pt x="826532" y="821888"/>
                </a:lnTo>
                <a:cubicBezTo>
                  <a:pt x="841534" y="826175"/>
                  <a:pt x="857607" y="821888"/>
                  <a:pt x="868501" y="810994"/>
                </a:cubicBezTo>
                <a:cubicBezTo>
                  <a:pt x="879396" y="800100"/>
                  <a:pt x="883682" y="784027"/>
                  <a:pt x="879396" y="769025"/>
                </a:cubicBezTo>
                <a:lnTo>
                  <a:pt x="849213" y="662226"/>
                </a:lnTo>
                <a:cubicBezTo>
                  <a:pt x="847070" y="654546"/>
                  <a:pt x="851714" y="646509"/>
                  <a:pt x="859393" y="644545"/>
                </a:cubicBezTo>
                <a:lnTo>
                  <a:pt x="966907" y="617220"/>
                </a:lnTo>
                <a:cubicBezTo>
                  <a:pt x="981908" y="613470"/>
                  <a:pt x="993696" y="601682"/>
                  <a:pt x="997803" y="586680"/>
                </a:cubicBezTo>
                <a:cubicBezTo>
                  <a:pt x="1001911" y="571679"/>
                  <a:pt x="997446" y="555605"/>
                  <a:pt x="986373" y="544890"/>
                </a:cubicBezTo>
                <a:lnTo>
                  <a:pt x="906899" y="467558"/>
                </a:lnTo>
                <a:cubicBezTo>
                  <a:pt x="901184" y="462022"/>
                  <a:pt x="901184" y="452735"/>
                  <a:pt x="906899" y="447020"/>
                </a:cubicBezTo>
                <a:lnTo>
                  <a:pt x="986373" y="369689"/>
                </a:lnTo>
                <a:cubicBezTo>
                  <a:pt x="997446" y="358795"/>
                  <a:pt x="1001911" y="342900"/>
                  <a:pt x="997803" y="327898"/>
                </a:cubicBezTo>
                <a:cubicBezTo>
                  <a:pt x="993696" y="312896"/>
                  <a:pt x="981908" y="301288"/>
                  <a:pt x="966907" y="297359"/>
                </a:cubicBezTo>
                <a:lnTo>
                  <a:pt x="859393" y="270034"/>
                </a:lnTo>
                <a:cubicBezTo>
                  <a:pt x="851535" y="268069"/>
                  <a:pt x="846892" y="260032"/>
                  <a:pt x="849213" y="252353"/>
                </a:cubicBezTo>
                <a:lnTo>
                  <a:pt x="879396" y="145554"/>
                </a:lnTo>
                <a:cubicBezTo>
                  <a:pt x="883682" y="130552"/>
                  <a:pt x="879396" y="114479"/>
                  <a:pt x="868501" y="103584"/>
                </a:cubicBezTo>
                <a:cubicBezTo>
                  <a:pt x="857607" y="92690"/>
                  <a:pt x="841534" y="88404"/>
                  <a:pt x="826532" y="92690"/>
                </a:cubicBezTo>
                <a:lnTo>
                  <a:pt x="719733" y="122873"/>
                </a:lnTo>
                <a:cubicBezTo>
                  <a:pt x="712053" y="125016"/>
                  <a:pt x="704017" y="120372"/>
                  <a:pt x="702052" y="112693"/>
                </a:cubicBezTo>
                <a:lnTo>
                  <a:pt x="674727" y="5001"/>
                </a:lnTo>
                <a:cubicBezTo>
                  <a:pt x="670977" y="-10001"/>
                  <a:pt x="659190" y="-21788"/>
                  <a:pt x="644188" y="-25896"/>
                </a:cubicBezTo>
                <a:cubicBezTo>
                  <a:pt x="629186" y="-30004"/>
                  <a:pt x="613291" y="-25539"/>
                  <a:pt x="602397" y="-14466"/>
                </a:cubicBezTo>
                <a:lnTo>
                  <a:pt x="525066" y="65187"/>
                </a:lnTo>
                <a:cubicBezTo>
                  <a:pt x="519529" y="70902"/>
                  <a:pt x="510242" y="70902"/>
                  <a:pt x="504527" y="65187"/>
                </a:cubicBezTo>
                <a:lnTo>
                  <a:pt x="427196" y="-14287"/>
                </a:lnTo>
                <a:close/>
              </a:path>
            </a:pathLst>
          </a:custGeom>
          <a:solidFill>
            <a:srgbClr val="00E9B3"/>
          </a:solidFill>
          <a:ln/>
        </p:spPr>
      </p:sp>
      <p:sp>
        <p:nvSpPr>
          <p:cNvPr id="14" name="Text 11"/>
          <p:cNvSpPr/>
          <p:nvPr/>
        </p:nvSpPr>
        <p:spPr>
          <a:xfrm>
            <a:off x="8297466" y="4267200"/>
            <a:ext cx="3898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3. Absolute Certainty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551466" y="4622800"/>
            <a:ext cx="3390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is vital for debugging, certification, and providing mathematical proof to regulators.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59055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Real-World Applications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50495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00063" y="2454275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30969" y="23812"/>
                </a:moveTo>
                <a:cubicBezTo>
                  <a:pt x="121072" y="23812"/>
                  <a:pt x="113109" y="31775"/>
                  <a:pt x="113109" y="41672"/>
                </a:cubicBezTo>
                <a:cubicBezTo>
                  <a:pt x="113109" y="51569"/>
                  <a:pt x="121072" y="59531"/>
                  <a:pt x="130969" y="59531"/>
                </a:cubicBezTo>
                <a:lnTo>
                  <a:pt x="244078" y="59531"/>
                </a:lnTo>
                <a:lnTo>
                  <a:pt x="244078" y="95250"/>
                </a:lnTo>
                <a:lnTo>
                  <a:pt x="79772" y="95250"/>
                </a:lnTo>
                <a:lnTo>
                  <a:pt x="55364" y="65931"/>
                </a:lnTo>
                <a:cubicBezTo>
                  <a:pt x="52015" y="61913"/>
                  <a:pt x="46955" y="59531"/>
                  <a:pt x="41672" y="59531"/>
                </a:cubicBezTo>
                <a:lnTo>
                  <a:pt x="17859" y="59531"/>
                </a:lnTo>
                <a:cubicBezTo>
                  <a:pt x="11683" y="59531"/>
                  <a:pt x="5953" y="62731"/>
                  <a:pt x="2679" y="68014"/>
                </a:cubicBezTo>
                <a:cubicBezTo>
                  <a:pt x="-595" y="73298"/>
                  <a:pt x="-893" y="79846"/>
                  <a:pt x="1860" y="85427"/>
                </a:cubicBezTo>
                <a:lnTo>
                  <a:pt x="37579" y="156865"/>
                </a:lnTo>
                <a:cubicBezTo>
                  <a:pt x="40630" y="162892"/>
                  <a:pt x="46806" y="166688"/>
                  <a:pt x="53578" y="166688"/>
                </a:cubicBezTo>
                <a:lnTo>
                  <a:pt x="133796" y="166688"/>
                </a:lnTo>
                <a:lnTo>
                  <a:pt x="211187" y="273174"/>
                </a:lnTo>
                <a:cubicBezTo>
                  <a:pt x="222424" y="288578"/>
                  <a:pt x="240283" y="297656"/>
                  <a:pt x="259333" y="297656"/>
                </a:cubicBezTo>
                <a:lnTo>
                  <a:pt x="315516" y="297656"/>
                </a:lnTo>
                <a:cubicBezTo>
                  <a:pt x="371401" y="297656"/>
                  <a:pt x="416719" y="252338"/>
                  <a:pt x="416719" y="196453"/>
                </a:cubicBezTo>
                <a:cubicBezTo>
                  <a:pt x="416719" y="140568"/>
                  <a:pt x="371401" y="95250"/>
                  <a:pt x="315516" y="95250"/>
                </a:cubicBezTo>
                <a:lnTo>
                  <a:pt x="279797" y="95250"/>
                </a:lnTo>
                <a:lnTo>
                  <a:pt x="279797" y="59531"/>
                </a:lnTo>
                <a:lnTo>
                  <a:pt x="392906" y="59531"/>
                </a:lnTo>
                <a:cubicBezTo>
                  <a:pt x="402803" y="59531"/>
                  <a:pt x="410766" y="51569"/>
                  <a:pt x="410766" y="41672"/>
                </a:cubicBezTo>
                <a:cubicBezTo>
                  <a:pt x="410766" y="31775"/>
                  <a:pt x="402803" y="23812"/>
                  <a:pt x="392906" y="23812"/>
                </a:cubicBezTo>
                <a:lnTo>
                  <a:pt x="130969" y="23812"/>
                </a:lnTo>
                <a:close/>
                <a:moveTo>
                  <a:pt x="279797" y="142875"/>
                </a:moveTo>
                <a:lnTo>
                  <a:pt x="315516" y="142875"/>
                </a:lnTo>
                <a:cubicBezTo>
                  <a:pt x="345132" y="142875"/>
                  <a:pt x="369094" y="166836"/>
                  <a:pt x="369094" y="196453"/>
                </a:cubicBezTo>
                <a:cubicBezTo>
                  <a:pt x="369094" y="226070"/>
                  <a:pt x="345132" y="250031"/>
                  <a:pt x="315516" y="250031"/>
                </a:cubicBezTo>
                <a:lnTo>
                  <a:pt x="279797" y="250031"/>
                </a:lnTo>
                <a:lnTo>
                  <a:pt x="279797" y="142875"/>
                </a:lnTo>
                <a:close/>
                <a:moveTo>
                  <a:pt x="410766" y="309563"/>
                </a:moveTo>
                <a:cubicBezTo>
                  <a:pt x="400869" y="309563"/>
                  <a:pt x="392906" y="317525"/>
                  <a:pt x="392906" y="327422"/>
                </a:cubicBezTo>
                <a:cubicBezTo>
                  <a:pt x="392906" y="330696"/>
                  <a:pt x="390227" y="333375"/>
                  <a:pt x="386953" y="333375"/>
                </a:cubicBezTo>
                <a:lnTo>
                  <a:pt x="184547" y="333375"/>
                </a:lnTo>
                <a:cubicBezTo>
                  <a:pt x="174650" y="333375"/>
                  <a:pt x="166688" y="341337"/>
                  <a:pt x="166688" y="351234"/>
                </a:cubicBezTo>
                <a:cubicBezTo>
                  <a:pt x="166688" y="361131"/>
                  <a:pt x="174650" y="369094"/>
                  <a:pt x="184547" y="369094"/>
                </a:cubicBezTo>
                <a:lnTo>
                  <a:pt x="386953" y="369094"/>
                </a:lnTo>
                <a:cubicBezTo>
                  <a:pt x="409947" y="369094"/>
                  <a:pt x="428625" y="350416"/>
                  <a:pt x="428625" y="327422"/>
                </a:cubicBezTo>
                <a:cubicBezTo>
                  <a:pt x="428625" y="317525"/>
                  <a:pt x="420663" y="309563"/>
                  <a:pt x="410766" y="309563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6" name="Text 3"/>
          <p:cNvSpPr/>
          <p:nvPr/>
        </p:nvSpPr>
        <p:spPr>
          <a:xfrm>
            <a:off x="1168400" y="2289175"/>
            <a:ext cx="313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Autonomous Systems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8400" y="2593975"/>
            <a:ext cx="2628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Verifying flight and driving control models for stability.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250134" y="150495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3C4FF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472384" y="2454275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33C4FF"/>
          </a:solidFill>
          <a:ln/>
        </p:spPr>
      </p:sp>
      <p:sp>
        <p:nvSpPr>
          <p:cNvPr id="10" name="Text 7"/>
          <p:cNvSpPr/>
          <p:nvPr/>
        </p:nvSpPr>
        <p:spPr>
          <a:xfrm>
            <a:off x="5164534" y="2289175"/>
            <a:ext cx="313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Engineering Simulations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164534" y="2593975"/>
            <a:ext cx="2628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Validating stress, fluid, and thermal dynamics models.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8246467" y="150495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1E9B3">
              <a:alpha val="1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8516342" y="24542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89297" y="41672"/>
                </a:moveTo>
                <a:cubicBezTo>
                  <a:pt x="89297" y="18678"/>
                  <a:pt x="107975" y="0"/>
                  <a:pt x="130969" y="0"/>
                </a:cubicBezTo>
                <a:lnTo>
                  <a:pt x="148828" y="0"/>
                </a:lnTo>
                <a:cubicBezTo>
                  <a:pt x="161999" y="0"/>
                  <a:pt x="172641" y="10641"/>
                  <a:pt x="172641" y="23812"/>
                </a:cubicBezTo>
                <a:lnTo>
                  <a:pt x="172641" y="357188"/>
                </a:lnTo>
                <a:cubicBezTo>
                  <a:pt x="172641" y="370359"/>
                  <a:pt x="161999" y="381000"/>
                  <a:pt x="148828" y="381000"/>
                </a:cubicBezTo>
                <a:lnTo>
                  <a:pt x="125016" y="381000"/>
                </a:lnTo>
                <a:cubicBezTo>
                  <a:pt x="102840" y="381000"/>
                  <a:pt x="84162" y="365820"/>
                  <a:pt x="78879" y="345281"/>
                </a:cubicBezTo>
                <a:cubicBezTo>
                  <a:pt x="78358" y="345281"/>
                  <a:pt x="77912" y="345281"/>
                  <a:pt x="77391" y="345281"/>
                </a:cubicBezTo>
                <a:cubicBezTo>
                  <a:pt x="44500" y="345281"/>
                  <a:pt x="17859" y="318641"/>
                  <a:pt x="17859" y="285750"/>
                </a:cubicBezTo>
                <a:cubicBezTo>
                  <a:pt x="17859" y="272355"/>
                  <a:pt x="22324" y="260003"/>
                  <a:pt x="29766" y="250031"/>
                </a:cubicBezTo>
                <a:cubicBezTo>
                  <a:pt x="15329" y="239167"/>
                  <a:pt x="5953" y="221903"/>
                  <a:pt x="5953" y="202406"/>
                </a:cubicBezTo>
                <a:cubicBezTo>
                  <a:pt x="5953" y="179412"/>
                  <a:pt x="19050" y="159395"/>
                  <a:pt x="38100" y="149498"/>
                </a:cubicBezTo>
                <a:cubicBezTo>
                  <a:pt x="32817" y="140568"/>
                  <a:pt x="29766" y="130150"/>
                  <a:pt x="29766" y="119063"/>
                </a:cubicBezTo>
                <a:cubicBezTo>
                  <a:pt x="29766" y="86171"/>
                  <a:pt x="56406" y="59531"/>
                  <a:pt x="89297" y="59531"/>
                </a:cubicBezTo>
                <a:lnTo>
                  <a:pt x="89297" y="41672"/>
                </a:lnTo>
                <a:close/>
                <a:moveTo>
                  <a:pt x="291703" y="41672"/>
                </a:moveTo>
                <a:lnTo>
                  <a:pt x="291703" y="59531"/>
                </a:lnTo>
                <a:cubicBezTo>
                  <a:pt x="324594" y="59531"/>
                  <a:pt x="351234" y="86171"/>
                  <a:pt x="351234" y="119063"/>
                </a:cubicBezTo>
                <a:cubicBezTo>
                  <a:pt x="351234" y="130225"/>
                  <a:pt x="348183" y="140643"/>
                  <a:pt x="342900" y="149498"/>
                </a:cubicBezTo>
                <a:cubicBezTo>
                  <a:pt x="362024" y="159395"/>
                  <a:pt x="375047" y="179338"/>
                  <a:pt x="375047" y="202406"/>
                </a:cubicBezTo>
                <a:cubicBezTo>
                  <a:pt x="375047" y="221903"/>
                  <a:pt x="365671" y="239167"/>
                  <a:pt x="351234" y="250031"/>
                </a:cubicBezTo>
                <a:cubicBezTo>
                  <a:pt x="358676" y="260003"/>
                  <a:pt x="363141" y="272355"/>
                  <a:pt x="363141" y="285750"/>
                </a:cubicBezTo>
                <a:cubicBezTo>
                  <a:pt x="363141" y="318641"/>
                  <a:pt x="336500" y="345281"/>
                  <a:pt x="303609" y="345281"/>
                </a:cubicBezTo>
                <a:cubicBezTo>
                  <a:pt x="303088" y="345281"/>
                  <a:pt x="302642" y="345281"/>
                  <a:pt x="302121" y="345281"/>
                </a:cubicBezTo>
                <a:cubicBezTo>
                  <a:pt x="296838" y="365820"/>
                  <a:pt x="278160" y="381000"/>
                  <a:pt x="255984" y="381000"/>
                </a:cubicBezTo>
                <a:lnTo>
                  <a:pt x="232172" y="381000"/>
                </a:lnTo>
                <a:cubicBezTo>
                  <a:pt x="219001" y="381000"/>
                  <a:pt x="208359" y="370359"/>
                  <a:pt x="208359" y="357188"/>
                </a:cubicBezTo>
                <a:lnTo>
                  <a:pt x="208359" y="23812"/>
                </a:lnTo>
                <a:cubicBezTo>
                  <a:pt x="208359" y="10641"/>
                  <a:pt x="219001" y="0"/>
                  <a:pt x="232172" y="0"/>
                </a:cubicBezTo>
                <a:lnTo>
                  <a:pt x="250031" y="0"/>
                </a:lnTo>
                <a:cubicBezTo>
                  <a:pt x="273025" y="0"/>
                  <a:pt x="291703" y="18678"/>
                  <a:pt x="291703" y="41672"/>
                </a:cubicBezTo>
                <a:close/>
              </a:path>
            </a:pathLst>
          </a:custGeom>
          <a:solidFill>
            <a:srgbClr val="00E9B3"/>
          </a:solidFill>
          <a:ln/>
        </p:spPr>
      </p:sp>
      <p:sp>
        <p:nvSpPr>
          <p:cNvPr id="14" name="Text 11"/>
          <p:cNvSpPr/>
          <p:nvPr/>
        </p:nvSpPr>
        <p:spPr>
          <a:xfrm>
            <a:off x="9160867" y="2289175"/>
            <a:ext cx="313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Machine Learning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160867" y="2593975"/>
            <a:ext cx="2628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Ensuring gradient and Hessian computations are correct.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254000" y="39878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D700">
              <a:alpha val="1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571500" y="4937125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95250" y="71438"/>
                </a:moveTo>
                <a:lnTo>
                  <a:pt x="95250" y="119063"/>
                </a:lnTo>
                <a:lnTo>
                  <a:pt x="190500" y="119063"/>
                </a:lnTo>
                <a:lnTo>
                  <a:pt x="190500" y="71438"/>
                </a:lnTo>
                <a:cubicBezTo>
                  <a:pt x="190500" y="45169"/>
                  <a:pt x="169143" y="23812"/>
                  <a:pt x="142875" y="23812"/>
                </a:cubicBezTo>
                <a:cubicBezTo>
                  <a:pt x="116607" y="23812"/>
                  <a:pt x="95250" y="45169"/>
                  <a:pt x="95250" y="71438"/>
                </a:cubicBezTo>
                <a:close/>
                <a:moveTo>
                  <a:pt x="47625" y="119063"/>
                </a:moveTo>
                <a:lnTo>
                  <a:pt x="47625" y="71438"/>
                </a:lnTo>
                <a:cubicBezTo>
                  <a:pt x="47625" y="18827"/>
                  <a:pt x="90264" y="-23812"/>
                  <a:pt x="142875" y="-23812"/>
                </a:cubicBezTo>
                <a:cubicBezTo>
                  <a:pt x="195486" y="-23812"/>
                  <a:pt x="238125" y="18827"/>
                  <a:pt x="238125" y="71438"/>
                </a:cubicBezTo>
                <a:lnTo>
                  <a:pt x="238125" y="119063"/>
                </a:lnTo>
                <a:cubicBezTo>
                  <a:pt x="264393" y="119063"/>
                  <a:pt x="285750" y="140419"/>
                  <a:pt x="285750" y="16668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66688"/>
                </a:lnTo>
                <a:cubicBezTo>
                  <a:pt x="0" y="140419"/>
                  <a:pt x="21357" y="119063"/>
                  <a:pt x="47625" y="119063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8" name="Text 15"/>
          <p:cNvSpPr/>
          <p:nvPr/>
        </p:nvSpPr>
        <p:spPr>
          <a:xfrm>
            <a:off x="1168400" y="4772025"/>
            <a:ext cx="313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Cryptography &amp; Security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68400" y="5076825"/>
            <a:ext cx="2628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Creating tamper-proof audit trails for computations.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250134" y="39878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4567634" y="4937125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31725" y="23812"/>
                </a:moveTo>
                <a:lnTo>
                  <a:pt x="238125" y="23812"/>
                </a:lnTo>
                <a:cubicBezTo>
                  <a:pt x="264393" y="23812"/>
                  <a:pt x="285750" y="45169"/>
                  <a:pt x="285750" y="7143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71438"/>
                </a:lnTo>
                <a:cubicBezTo>
                  <a:pt x="0" y="45169"/>
                  <a:pt x="21357" y="23812"/>
                  <a:pt x="47625" y="23812"/>
                </a:cubicBezTo>
                <a:lnTo>
                  <a:pt x="54025" y="23812"/>
                </a:lnTo>
                <a:cubicBezTo>
                  <a:pt x="62210" y="9599"/>
                  <a:pt x="77614" y="0"/>
                  <a:pt x="95250" y="0"/>
                </a:cubicBezTo>
                <a:lnTo>
                  <a:pt x="190500" y="0"/>
                </a:lnTo>
                <a:cubicBezTo>
                  <a:pt x="208136" y="0"/>
                  <a:pt x="223540" y="9599"/>
                  <a:pt x="231725" y="23812"/>
                </a:cubicBezTo>
                <a:close/>
                <a:moveTo>
                  <a:pt x="184547" y="83344"/>
                </a:moveTo>
                <a:cubicBezTo>
                  <a:pt x="194444" y="83344"/>
                  <a:pt x="202406" y="75381"/>
                  <a:pt x="202406" y="65484"/>
                </a:cubicBezTo>
                <a:cubicBezTo>
                  <a:pt x="202406" y="55587"/>
                  <a:pt x="194444" y="47625"/>
                  <a:pt x="184547" y="47625"/>
                </a:cubicBezTo>
                <a:lnTo>
                  <a:pt x="101203" y="47625"/>
                </a:lnTo>
                <a:cubicBezTo>
                  <a:pt x="91306" y="47625"/>
                  <a:pt x="83344" y="55587"/>
                  <a:pt x="83344" y="65484"/>
                </a:cubicBezTo>
                <a:cubicBezTo>
                  <a:pt x="83344" y="75381"/>
                  <a:pt x="91306" y="83344"/>
                  <a:pt x="101203" y="83344"/>
                </a:cubicBezTo>
                <a:lnTo>
                  <a:pt x="184547" y="83344"/>
                </a:lnTo>
                <a:close/>
                <a:moveTo>
                  <a:pt x="205680" y="193997"/>
                </a:moveTo>
                <a:cubicBezTo>
                  <a:pt x="210889" y="185663"/>
                  <a:pt x="208359" y="174650"/>
                  <a:pt x="200025" y="169366"/>
                </a:cubicBezTo>
                <a:cubicBezTo>
                  <a:pt x="191691" y="164083"/>
                  <a:pt x="180677" y="166688"/>
                  <a:pt x="175394" y="175022"/>
                </a:cubicBezTo>
                <a:lnTo>
                  <a:pt x="129704" y="248171"/>
                </a:lnTo>
                <a:lnTo>
                  <a:pt x="109612" y="221382"/>
                </a:lnTo>
                <a:cubicBezTo>
                  <a:pt x="103659" y="213494"/>
                  <a:pt x="92497" y="211857"/>
                  <a:pt x="84609" y="217810"/>
                </a:cubicBezTo>
                <a:cubicBezTo>
                  <a:pt x="76721" y="223763"/>
                  <a:pt x="75084" y="234925"/>
                  <a:pt x="81037" y="242813"/>
                </a:cubicBezTo>
                <a:lnTo>
                  <a:pt x="116756" y="290438"/>
                </a:lnTo>
                <a:cubicBezTo>
                  <a:pt x="120253" y="295126"/>
                  <a:pt x="125909" y="297805"/>
                  <a:pt x="131787" y="297582"/>
                </a:cubicBezTo>
                <a:cubicBezTo>
                  <a:pt x="137666" y="297359"/>
                  <a:pt x="143024" y="294233"/>
                  <a:pt x="146149" y="289173"/>
                </a:cubicBezTo>
                <a:lnTo>
                  <a:pt x="205680" y="193923"/>
                </a:ln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22" name="Text 19"/>
          <p:cNvSpPr/>
          <p:nvPr/>
        </p:nvSpPr>
        <p:spPr>
          <a:xfrm>
            <a:off x="5164534" y="4772025"/>
            <a:ext cx="313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Assurance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5164534" y="5076825"/>
            <a:ext cx="2628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Providing mathematical proof of correctness to regulators.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246467" y="3987800"/>
            <a:ext cx="3695700" cy="2286000"/>
          </a:xfrm>
          <a:custGeom>
            <a:avLst/>
            <a:gdLst/>
            <a:ahLst/>
            <a:cxnLst/>
            <a:rect l="l" t="t" r="r" b="b"/>
            <a:pathLst>
              <a:path w="3695700" h="22860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84410"/>
                </a:lnTo>
                <a:cubicBezTo>
                  <a:pt x="3695700" y="2240517"/>
                  <a:pt x="3650217" y="2286000"/>
                  <a:pt x="3594110" y="2286000"/>
                </a:cubicBezTo>
                <a:lnTo>
                  <a:pt x="101590" y="2286000"/>
                </a:lnTo>
                <a:cubicBezTo>
                  <a:pt x="45483" y="2286000"/>
                  <a:pt x="0" y="2240517"/>
                  <a:pt x="0" y="2184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3C4FF">
              <a:alpha val="10196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8516342" y="49371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9563" y="154781"/>
                </a:moveTo>
                <a:cubicBezTo>
                  <a:pt x="309563" y="188937"/>
                  <a:pt x="298475" y="220489"/>
                  <a:pt x="279797" y="246087"/>
                </a:cubicBezTo>
                <a:lnTo>
                  <a:pt x="374005" y="340370"/>
                </a:lnTo>
                <a:cubicBezTo>
                  <a:pt x="383307" y="349672"/>
                  <a:pt x="383307" y="364778"/>
                  <a:pt x="374005" y="374079"/>
                </a:cubicBezTo>
                <a:cubicBezTo>
                  <a:pt x="364703" y="383381"/>
                  <a:pt x="349597" y="383381"/>
                  <a:pt x="340296" y="374079"/>
                </a:cubicBezTo>
                <a:lnTo>
                  <a:pt x="246087" y="279797"/>
                </a:lnTo>
                <a:cubicBezTo>
                  <a:pt x="220489" y="298475"/>
                  <a:pt x="188937" y="309563"/>
                  <a:pt x="154781" y="309563"/>
                </a:cubicBezTo>
                <a:cubicBezTo>
                  <a:pt x="69279" y="309563"/>
                  <a:pt x="0" y="240283"/>
                  <a:pt x="0" y="154781"/>
                </a:cubicBezTo>
                <a:cubicBezTo>
                  <a:pt x="0" y="69279"/>
                  <a:pt x="69279" y="0"/>
                  <a:pt x="154781" y="0"/>
                </a:cubicBezTo>
                <a:cubicBezTo>
                  <a:pt x="240283" y="0"/>
                  <a:pt x="309563" y="69279"/>
                  <a:pt x="309563" y="154781"/>
                </a:cubicBezTo>
                <a:close/>
                <a:moveTo>
                  <a:pt x="154781" y="83344"/>
                </a:moveTo>
                <a:cubicBezTo>
                  <a:pt x="144884" y="83344"/>
                  <a:pt x="136922" y="91306"/>
                  <a:pt x="136922" y="101203"/>
                </a:cubicBezTo>
                <a:lnTo>
                  <a:pt x="136922" y="136922"/>
                </a:lnTo>
                <a:lnTo>
                  <a:pt x="101203" y="136922"/>
                </a:lnTo>
                <a:cubicBezTo>
                  <a:pt x="91306" y="136922"/>
                  <a:pt x="83344" y="144884"/>
                  <a:pt x="83344" y="154781"/>
                </a:cubicBezTo>
                <a:cubicBezTo>
                  <a:pt x="83344" y="164678"/>
                  <a:pt x="91306" y="172641"/>
                  <a:pt x="101203" y="172641"/>
                </a:cubicBezTo>
                <a:lnTo>
                  <a:pt x="136922" y="172641"/>
                </a:lnTo>
                <a:lnTo>
                  <a:pt x="136922" y="208359"/>
                </a:lnTo>
                <a:cubicBezTo>
                  <a:pt x="136922" y="218256"/>
                  <a:pt x="144884" y="226219"/>
                  <a:pt x="154781" y="226219"/>
                </a:cubicBezTo>
                <a:cubicBezTo>
                  <a:pt x="164678" y="226219"/>
                  <a:pt x="172641" y="218256"/>
                  <a:pt x="172641" y="208359"/>
                </a:cubicBezTo>
                <a:lnTo>
                  <a:pt x="172641" y="172641"/>
                </a:lnTo>
                <a:lnTo>
                  <a:pt x="208359" y="172641"/>
                </a:lnTo>
                <a:cubicBezTo>
                  <a:pt x="218256" y="172641"/>
                  <a:pt x="226219" y="164678"/>
                  <a:pt x="226219" y="154781"/>
                </a:cubicBezTo>
                <a:cubicBezTo>
                  <a:pt x="226219" y="144884"/>
                  <a:pt x="218256" y="136922"/>
                  <a:pt x="208359" y="136922"/>
                </a:cubicBezTo>
                <a:lnTo>
                  <a:pt x="172641" y="136922"/>
                </a:lnTo>
                <a:lnTo>
                  <a:pt x="172641" y="101203"/>
                </a:lnTo>
                <a:cubicBezTo>
                  <a:pt x="172641" y="91306"/>
                  <a:pt x="164678" y="83344"/>
                  <a:pt x="154781" y="83344"/>
                </a:cubicBezTo>
                <a:close/>
              </a:path>
            </a:pathLst>
          </a:custGeom>
          <a:solidFill>
            <a:srgbClr val="33C4FF"/>
          </a:solidFill>
          <a:ln/>
        </p:spPr>
      </p:sp>
      <p:sp>
        <p:nvSpPr>
          <p:cNvPr id="26" name="Text 23"/>
          <p:cNvSpPr/>
          <p:nvPr/>
        </p:nvSpPr>
        <p:spPr>
          <a:xfrm>
            <a:off x="9160867" y="4772025"/>
            <a:ext cx="3136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Auditable AI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9160867" y="5076825"/>
            <a:ext cx="26289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10000"/>
              </a:lnSpc>
              <a:buNone/>
            </a:pPr>
            <a:r>
              <a:rPr lang="en-US" sz="12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Building trust through transparent and verifiable AI models.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Wrap-Up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64658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7366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ODTS Assurance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447800"/>
            <a:ext cx="5435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ODTS transforms calculus from an opaque calculation into a traceable, replayable, and audit-ready process.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819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6" name="Shape 3"/>
          <p:cNvSpPr/>
          <p:nvPr/>
        </p:nvSpPr>
        <p:spPr>
          <a:xfrm>
            <a:off x="406400" y="2971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965200" y="2819400"/>
            <a:ext cx="523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Safety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200" y="3175000"/>
            <a:ext cx="472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Prevents runaway errors in critical systems by enforcing mathematical termination.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987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3C4FF"/>
          </a:solidFill>
          <a:ln/>
        </p:spPr>
      </p:sp>
      <p:sp>
        <p:nvSpPr>
          <p:cNvPr id="10" name="Shape 7"/>
          <p:cNvSpPr/>
          <p:nvPr/>
        </p:nvSpPr>
        <p:spPr>
          <a:xfrm>
            <a:off x="393700" y="41402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14300" y="12700"/>
                </a:moveTo>
                <a:cubicBezTo>
                  <a:pt x="82233" y="12700"/>
                  <a:pt x="56555" y="27305"/>
                  <a:pt x="37862" y="44688"/>
                </a:cubicBezTo>
                <a:cubicBezTo>
                  <a:pt x="19288" y="61952"/>
                  <a:pt x="6866" y="82550"/>
                  <a:pt x="953" y="96718"/>
                </a:cubicBezTo>
                <a:cubicBezTo>
                  <a:pt x="-357" y="99854"/>
                  <a:pt x="-357" y="103346"/>
                  <a:pt x="953" y="106482"/>
                </a:cubicBezTo>
                <a:cubicBezTo>
                  <a:pt x="6866" y="120650"/>
                  <a:pt x="19288" y="141288"/>
                  <a:pt x="37862" y="158512"/>
                </a:cubicBezTo>
                <a:cubicBezTo>
                  <a:pt x="56555" y="175855"/>
                  <a:pt x="82233" y="190500"/>
                  <a:pt x="114300" y="190500"/>
                </a:cubicBezTo>
                <a:cubicBezTo>
                  <a:pt x="146368" y="190500"/>
                  <a:pt x="172045" y="175895"/>
                  <a:pt x="190738" y="158512"/>
                </a:cubicBezTo>
                <a:cubicBezTo>
                  <a:pt x="209312" y="141248"/>
                  <a:pt x="221734" y="120650"/>
                  <a:pt x="227648" y="106482"/>
                </a:cubicBezTo>
                <a:cubicBezTo>
                  <a:pt x="228957" y="103346"/>
                  <a:pt x="228957" y="99854"/>
                  <a:pt x="227648" y="96718"/>
                </a:cubicBezTo>
                <a:cubicBezTo>
                  <a:pt x="221734" y="82550"/>
                  <a:pt x="209312" y="61912"/>
                  <a:pt x="190738" y="44688"/>
                </a:cubicBezTo>
                <a:cubicBezTo>
                  <a:pt x="172045" y="27345"/>
                  <a:pt x="146368" y="12700"/>
                  <a:pt x="114300" y="12700"/>
                </a:cubicBezTo>
                <a:close/>
                <a:moveTo>
                  <a:pt x="57150" y="101600"/>
                </a:moveTo>
                <a:cubicBezTo>
                  <a:pt x="57150" y="70058"/>
                  <a:pt x="82758" y="44450"/>
                  <a:pt x="114300" y="44450"/>
                </a:cubicBezTo>
                <a:cubicBezTo>
                  <a:pt x="145842" y="44450"/>
                  <a:pt x="171450" y="70058"/>
                  <a:pt x="171450" y="101600"/>
                </a:cubicBezTo>
                <a:cubicBezTo>
                  <a:pt x="171450" y="133142"/>
                  <a:pt x="145842" y="158750"/>
                  <a:pt x="114300" y="158750"/>
                </a:cubicBezTo>
                <a:cubicBezTo>
                  <a:pt x="82758" y="158750"/>
                  <a:pt x="57150" y="133142"/>
                  <a:pt x="57150" y="101600"/>
                </a:cubicBezTo>
                <a:close/>
                <a:moveTo>
                  <a:pt x="114300" y="76200"/>
                </a:moveTo>
                <a:cubicBezTo>
                  <a:pt x="114300" y="90210"/>
                  <a:pt x="102910" y="101600"/>
                  <a:pt x="88900" y="101600"/>
                </a:cubicBezTo>
                <a:cubicBezTo>
                  <a:pt x="84336" y="101600"/>
                  <a:pt x="80050" y="100409"/>
                  <a:pt x="76319" y="98266"/>
                </a:cubicBezTo>
                <a:cubicBezTo>
                  <a:pt x="75922" y="102592"/>
                  <a:pt x="76279" y="107037"/>
                  <a:pt x="77470" y="111443"/>
                </a:cubicBezTo>
                <a:cubicBezTo>
                  <a:pt x="82907" y="131763"/>
                  <a:pt x="103823" y="143828"/>
                  <a:pt x="124143" y="138390"/>
                </a:cubicBezTo>
                <a:cubicBezTo>
                  <a:pt x="144463" y="132953"/>
                  <a:pt x="156528" y="112038"/>
                  <a:pt x="151090" y="91718"/>
                </a:cubicBezTo>
                <a:cubicBezTo>
                  <a:pt x="146248" y="73581"/>
                  <a:pt x="129064" y="62032"/>
                  <a:pt x="110966" y="63619"/>
                </a:cubicBezTo>
                <a:cubicBezTo>
                  <a:pt x="113070" y="67310"/>
                  <a:pt x="114300" y="71596"/>
                  <a:pt x="114300" y="76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965200" y="3987800"/>
            <a:ext cx="523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65200" y="4343400"/>
            <a:ext cx="472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Provides a clear, verifiable audit log for every step of a calculation.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5156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E9B3"/>
          </a:solidFill>
          <a:ln/>
        </p:spPr>
      </p:sp>
      <p:sp>
        <p:nvSpPr>
          <p:cNvPr id="14" name="Shape 11"/>
          <p:cNvSpPr/>
          <p:nvPr/>
        </p:nvSpPr>
        <p:spPr>
          <a:xfrm>
            <a:off x="381000" y="5308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39700" y="0"/>
                </a:moveTo>
                <a:cubicBezTo>
                  <a:pt x="139700" y="-7025"/>
                  <a:pt x="134025" y="-12700"/>
                  <a:pt x="127000" y="-12700"/>
                </a:cubicBezTo>
                <a:cubicBezTo>
                  <a:pt x="119975" y="-12700"/>
                  <a:pt x="114300" y="-7025"/>
                  <a:pt x="114300" y="0"/>
                </a:cubicBezTo>
                <a:lnTo>
                  <a:pt x="114300" y="25400"/>
                </a:lnTo>
                <a:lnTo>
                  <a:pt x="76200" y="25400"/>
                </a:lnTo>
                <a:cubicBezTo>
                  <a:pt x="55166" y="25400"/>
                  <a:pt x="38100" y="42466"/>
                  <a:pt x="38100" y="63500"/>
                </a:cubicBezTo>
                <a:lnTo>
                  <a:pt x="38100" y="152400"/>
                </a:lnTo>
                <a:cubicBezTo>
                  <a:pt x="38100" y="173434"/>
                  <a:pt x="55166" y="190500"/>
                  <a:pt x="76200" y="190500"/>
                </a:cubicBezTo>
                <a:lnTo>
                  <a:pt x="177800" y="190500"/>
                </a:lnTo>
                <a:cubicBezTo>
                  <a:pt x="198834" y="190500"/>
                  <a:pt x="215900" y="173434"/>
                  <a:pt x="215900" y="152400"/>
                </a:cubicBezTo>
                <a:lnTo>
                  <a:pt x="215900" y="63500"/>
                </a:lnTo>
                <a:cubicBezTo>
                  <a:pt x="215900" y="42466"/>
                  <a:pt x="198834" y="25400"/>
                  <a:pt x="177800" y="25400"/>
                </a:cubicBezTo>
                <a:lnTo>
                  <a:pt x="139700" y="25400"/>
                </a:lnTo>
                <a:lnTo>
                  <a:pt x="139700" y="0"/>
                </a:lnTo>
                <a:close/>
                <a:moveTo>
                  <a:pt x="63500" y="146050"/>
                </a:moveTo>
                <a:cubicBezTo>
                  <a:pt x="63500" y="140772"/>
                  <a:pt x="67747" y="136525"/>
                  <a:pt x="73025" y="136525"/>
                </a:cubicBezTo>
                <a:lnTo>
                  <a:pt x="85725" y="136525"/>
                </a:lnTo>
                <a:cubicBezTo>
                  <a:pt x="91003" y="136525"/>
                  <a:pt x="95250" y="140772"/>
                  <a:pt x="95250" y="146050"/>
                </a:cubicBezTo>
                <a:cubicBezTo>
                  <a:pt x="95250" y="151328"/>
                  <a:pt x="91003" y="155575"/>
                  <a:pt x="85725" y="155575"/>
                </a:cubicBezTo>
                <a:lnTo>
                  <a:pt x="73025" y="155575"/>
                </a:lnTo>
                <a:cubicBezTo>
                  <a:pt x="67747" y="155575"/>
                  <a:pt x="63500" y="151328"/>
                  <a:pt x="63500" y="146050"/>
                </a:cubicBezTo>
                <a:close/>
                <a:moveTo>
                  <a:pt x="111125" y="146050"/>
                </a:moveTo>
                <a:cubicBezTo>
                  <a:pt x="111125" y="140772"/>
                  <a:pt x="115372" y="136525"/>
                  <a:pt x="120650" y="136525"/>
                </a:cubicBezTo>
                <a:lnTo>
                  <a:pt x="133350" y="136525"/>
                </a:lnTo>
                <a:cubicBezTo>
                  <a:pt x="138628" y="136525"/>
                  <a:pt x="142875" y="140772"/>
                  <a:pt x="142875" y="146050"/>
                </a:cubicBezTo>
                <a:cubicBezTo>
                  <a:pt x="142875" y="151328"/>
                  <a:pt x="138628" y="155575"/>
                  <a:pt x="133350" y="155575"/>
                </a:cubicBezTo>
                <a:lnTo>
                  <a:pt x="120650" y="155575"/>
                </a:lnTo>
                <a:cubicBezTo>
                  <a:pt x="115372" y="155575"/>
                  <a:pt x="111125" y="151328"/>
                  <a:pt x="111125" y="146050"/>
                </a:cubicBezTo>
                <a:close/>
                <a:moveTo>
                  <a:pt x="158750" y="146050"/>
                </a:moveTo>
                <a:cubicBezTo>
                  <a:pt x="158750" y="140772"/>
                  <a:pt x="162997" y="136525"/>
                  <a:pt x="168275" y="136525"/>
                </a:cubicBezTo>
                <a:lnTo>
                  <a:pt x="180975" y="136525"/>
                </a:lnTo>
                <a:cubicBezTo>
                  <a:pt x="186253" y="136525"/>
                  <a:pt x="190500" y="140772"/>
                  <a:pt x="190500" y="146050"/>
                </a:cubicBezTo>
                <a:cubicBezTo>
                  <a:pt x="190500" y="151328"/>
                  <a:pt x="186253" y="155575"/>
                  <a:pt x="180975" y="155575"/>
                </a:cubicBezTo>
                <a:lnTo>
                  <a:pt x="168275" y="155575"/>
                </a:lnTo>
                <a:cubicBezTo>
                  <a:pt x="162997" y="155575"/>
                  <a:pt x="158750" y="151328"/>
                  <a:pt x="158750" y="146050"/>
                </a:cubicBezTo>
                <a:close/>
                <a:moveTo>
                  <a:pt x="88900" y="69850"/>
                </a:moveTo>
                <a:cubicBezTo>
                  <a:pt x="99414" y="69850"/>
                  <a:pt x="107950" y="78386"/>
                  <a:pt x="107950" y="88900"/>
                </a:cubicBezTo>
                <a:cubicBezTo>
                  <a:pt x="107950" y="99414"/>
                  <a:pt x="99414" y="107950"/>
                  <a:pt x="88900" y="107950"/>
                </a:cubicBezTo>
                <a:cubicBezTo>
                  <a:pt x="78386" y="107950"/>
                  <a:pt x="69850" y="99414"/>
                  <a:pt x="69850" y="88900"/>
                </a:cubicBezTo>
                <a:cubicBezTo>
                  <a:pt x="69850" y="78386"/>
                  <a:pt x="78386" y="69850"/>
                  <a:pt x="88900" y="69850"/>
                </a:cubicBezTo>
                <a:close/>
                <a:moveTo>
                  <a:pt x="146050" y="88900"/>
                </a:moveTo>
                <a:cubicBezTo>
                  <a:pt x="146050" y="78386"/>
                  <a:pt x="154586" y="69850"/>
                  <a:pt x="165100" y="69850"/>
                </a:cubicBezTo>
                <a:cubicBezTo>
                  <a:pt x="175614" y="69850"/>
                  <a:pt x="184150" y="78386"/>
                  <a:pt x="184150" y="88900"/>
                </a:cubicBezTo>
                <a:cubicBezTo>
                  <a:pt x="184150" y="99414"/>
                  <a:pt x="175614" y="107950"/>
                  <a:pt x="165100" y="107950"/>
                </a:cubicBezTo>
                <a:cubicBezTo>
                  <a:pt x="154586" y="107950"/>
                  <a:pt x="146050" y="99414"/>
                  <a:pt x="146050" y="88900"/>
                </a:cubicBezTo>
                <a:close/>
                <a:moveTo>
                  <a:pt x="25400" y="88900"/>
                </a:moveTo>
                <a:cubicBezTo>
                  <a:pt x="25400" y="81875"/>
                  <a:pt x="19725" y="76200"/>
                  <a:pt x="12700" y="76200"/>
                </a:cubicBezTo>
                <a:cubicBezTo>
                  <a:pt x="5675" y="76200"/>
                  <a:pt x="0" y="81875"/>
                  <a:pt x="0" y="88900"/>
                </a:cubicBezTo>
                <a:lnTo>
                  <a:pt x="0" y="127000"/>
                </a:lnTo>
                <a:cubicBezTo>
                  <a:pt x="0" y="134025"/>
                  <a:pt x="5675" y="139700"/>
                  <a:pt x="12700" y="139700"/>
                </a:cubicBezTo>
                <a:cubicBezTo>
                  <a:pt x="19725" y="139700"/>
                  <a:pt x="25400" y="134025"/>
                  <a:pt x="25400" y="127000"/>
                </a:cubicBezTo>
                <a:lnTo>
                  <a:pt x="25400" y="88900"/>
                </a:lnTo>
                <a:close/>
                <a:moveTo>
                  <a:pt x="241300" y="76200"/>
                </a:moveTo>
                <a:cubicBezTo>
                  <a:pt x="234275" y="76200"/>
                  <a:pt x="228600" y="81875"/>
                  <a:pt x="228600" y="88900"/>
                </a:cubicBezTo>
                <a:lnTo>
                  <a:pt x="228600" y="127000"/>
                </a:lnTo>
                <a:cubicBezTo>
                  <a:pt x="228600" y="134025"/>
                  <a:pt x="234275" y="139700"/>
                  <a:pt x="241300" y="139700"/>
                </a:cubicBezTo>
                <a:cubicBezTo>
                  <a:pt x="248325" y="139700"/>
                  <a:pt x="254000" y="134025"/>
                  <a:pt x="254000" y="127000"/>
                </a:cubicBezTo>
                <a:lnTo>
                  <a:pt x="254000" y="88900"/>
                </a:lnTo>
                <a:cubicBezTo>
                  <a:pt x="254000" y="81875"/>
                  <a:pt x="248325" y="76200"/>
                  <a:pt x="241300" y="762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965200" y="5156200"/>
            <a:ext cx="523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65200" y="5511800"/>
            <a:ext cx="472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Reduces human error in complex math, providing signed evidence of correctness.</a:t>
            </a:r>
            <a:endParaRPr lang="en-US" sz="1600" dirty="0"/>
          </a:p>
        </p:txBody>
      </p:sp>
      <p:pic>
        <p:nvPicPr>
          <p:cNvPr id="17" name="Image 1" descr="https://kimi-web-img.moonshot.cn/img/gd-hbimg.huaban.com/362600a3043c8569ae14767d6758b3bae6333bb3">    </p:cNvPr>
          <p:cNvPicPr>
            <a:picLocks noChangeAspect="1"/>
          </p:cNvPicPr>
          <p:nvPr/>
        </p:nvPicPr>
        <p:blipFill>
          <a:blip r:embed="rId2"/>
          <a:srcRect l="9173" r="9173" t="0" b="0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605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Ready to Verify with Confidence?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71700"/>
            <a:ext cx="8534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Start using ODTS to bring mathematical proof and assurance to your critical systems.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89300"/>
            <a:ext cx="8534400" cy="1117600"/>
          </a:xfrm>
          <a:custGeom>
            <a:avLst/>
            <a:gdLst/>
            <a:ahLst/>
            <a:cxnLst/>
            <a:rect l="l" t="t" r="r" b="b"/>
            <a:pathLst>
              <a:path w="8534400" h="1117600">
                <a:moveTo>
                  <a:pt x="101601" y="0"/>
                </a:moveTo>
                <a:lnTo>
                  <a:pt x="8432799" y="0"/>
                </a:lnTo>
                <a:cubicBezTo>
                  <a:pt x="8488912" y="0"/>
                  <a:pt x="8534400" y="45488"/>
                  <a:pt x="8534400" y="101601"/>
                </a:cubicBezTo>
                <a:lnTo>
                  <a:pt x="8534400" y="1015999"/>
                </a:lnTo>
                <a:cubicBezTo>
                  <a:pt x="8534400" y="1072112"/>
                  <a:pt x="8488912" y="1117600"/>
                  <a:pt x="84327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200" y="3492500"/>
            <a:ext cx="8636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Visit the project on GitHub: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05831" y="3797300"/>
            <a:ext cx="4630738" cy="393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10000"/>
              </a:lnSpc>
              <a:buNone/>
            </a:pPr>
            <a:r>
              <a:rPr lang="en-US" sz="24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github.com/obinexus/odts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813300"/>
            <a:ext cx="8534400" cy="0"/>
          </a:xfrm>
          <a:prstGeom prst="line">
            <a:avLst/>
          </a:prstGeom>
          <a:noFill/>
          <a:ln w="25400">
            <a:solidFill>
              <a:srgbClr val="FFD700"/>
            </a:solidFill>
            <a:prstDash val="solid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254000" y="5041900"/>
            <a:ext cx="853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What system would </a:t>
            </a:r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you</a:t>
            </a:r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trust ODTS to verify?</a:t>
            </a:r>
            <a:endParaRPr lang="en-US" sz="1600" dirty="0"/>
          </a:p>
        </p:txBody>
      </p:sp>
      <p:pic>
        <p:nvPicPr>
          <p:cNvPr id="10" name="Image 1" descr="https://kimi-web-img.moonshot.cn/img/img.88icon.com/41c753760cb2073fa801dd2955282f0381c38862.jpg!b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0718800" y="5384800"/>
            <a:ext cx="1219200" cy="12192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14" y="5009228"/>
            <a:ext cx="2060027" cy="885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OBINexus Nnamdi Michael Okpala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1500" y="4593590"/>
            <a:ext cx="309181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7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635" y="0"/>
            <a:ext cx="12207875" cy="68732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69781" y="2337981"/>
            <a:ext cx="586698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Hidden Risk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169781" y="3030719"/>
            <a:ext cx="586698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Meet ODTS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169781" y="3723457"/>
            <a:ext cx="586698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169781" y="4416195"/>
            <a:ext cx="586698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Replay &amp; Trust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169781" y="5108934"/>
            <a:ext cx="5866982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Wrap-Up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Hidden Risk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749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0400" y="2286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4" name="Shape 1"/>
          <p:cNvSpPr/>
          <p:nvPr/>
        </p:nvSpPr>
        <p:spPr>
          <a:xfrm>
            <a:off x="838200" y="246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1676400" y="2209800"/>
            <a:ext cx="4914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80000"/>
              </a:lnSpc>
              <a:buNone/>
            </a:pPr>
            <a:r>
              <a:rPr lang="en-US" sz="48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ODTS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76400" y="2819400"/>
            <a:ext cx="491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OBINexus Derivative Tracing System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0400" y="3378200"/>
            <a:ext cx="11785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21252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From Math to Mission-Critical Assurance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0400" y="3937000"/>
            <a:ext cx="8534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framework for traceable, verifiable, and audit-ready derivatives in safety-critical systems.</a:t>
            </a:r>
            <a:endParaRPr lang="en-US" sz="1600" dirty="0"/>
          </a:p>
        </p:txBody>
      </p:sp>
      <p:pic>
        <p:nvPicPr>
          <p:cNvPr id="9" name="Image 1" descr="https://kimi-web-img.moonshot.cn/img/wallpaperaccess.com/ff57b3cec91197097097b449e706afa62ad7c2c7.png">    </p:cNvPr>
          <p:cNvPicPr>
            <a:picLocks noChangeAspect="1"/>
          </p:cNvPicPr>
          <p:nvPr/>
        </p:nvPicPr>
        <p:blipFill>
          <a:blip r:embed="rId2"/>
          <a:srcRect l="185" r="185" t="0" b="0"/>
          <a:stretch/>
        </p:blipFill>
        <p:spPr>
          <a:xfrm>
            <a:off x="7874198" y="4318000"/>
            <a:ext cx="4064000" cy="2286000"/>
          </a:xfrm>
          <a:prstGeom prst="roundRect">
            <a:avLst>
              <a:gd name="adj" fmla="val 4444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143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When One Derivative Fails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1854200"/>
            <a:ext cx="1219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 critical systems, a single miscalculated derivative can lead to catastrophic failure.</a:t>
            </a:r>
            <a:endParaRPr lang="en-US" sz="1600" dirty="0"/>
          </a:p>
        </p:txBody>
      </p:sp>
      <p:pic>
        <p:nvPicPr>
          <p:cNvPr id="5" name="Image 1" descr="https://kimi-web-img.moonshot.cn/img/thumbs.dreamstime.com/aa7f730a6d250ec4ef09dec8dcaa94b3ad25a541.jpg">    </p:cNvPr>
          <p:cNvPicPr>
            <a:picLocks noChangeAspect="1"/>
          </p:cNvPicPr>
          <p:nvPr/>
        </p:nvPicPr>
        <p:blipFill>
          <a:blip r:embed="rId2"/>
          <a:srcRect l="21976" r="21976" t="0" b="0"/>
          <a:stretch/>
        </p:blipFill>
        <p:spPr>
          <a:xfrm>
            <a:off x="2362200" y="2616200"/>
            <a:ext cx="1219200" cy="1219200"/>
          </a:xfrm>
          <a:prstGeom prst="roundRect">
            <a:avLst>
              <a:gd name="adj" fmla="val 50000"/>
            </a:avLst>
          </a:prstGeom>
        </p:spPr>
      </p:pic>
      <p:sp>
        <p:nvSpPr>
          <p:cNvPr id="6" name="Text 2"/>
          <p:cNvSpPr/>
          <p:nvPr/>
        </p:nvSpPr>
        <p:spPr>
          <a:xfrm>
            <a:off x="381000" y="40386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Scenario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635000" y="4495800"/>
            <a:ext cx="46736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drone's flight path is governed by polynomials. A bug in calculating its acceleration (a 2nd derivative) could make it unstable or cause a crash.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753100" y="36576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331708"/>
                </a:moveTo>
                <a:cubicBezTo>
                  <a:pt x="689491" y="316825"/>
                  <a:pt x="689491" y="292656"/>
                  <a:pt x="674608" y="277773"/>
                </a:cubicBezTo>
                <a:lnTo>
                  <a:pt x="522208" y="125373"/>
                </a:lnTo>
                <a:cubicBezTo>
                  <a:pt x="507325" y="110490"/>
                  <a:pt x="483156" y="110490"/>
                  <a:pt x="468273" y="125373"/>
                </a:cubicBezTo>
                <a:cubicBezTo>
                  <a:pt x="453390" y="140256"/>
                  <a:pt x="453390" y="164425"/>
                  <a:pt x="468273" y="179308"/>
                </a:cubicBezTo>
                <a:lnTo>
                  <a:pt x="5556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555665" y="342900"/>
                </a:lnTo>
                <a:lnTo>
                  <a:pt x="468273" y="430292"/>
                </a:lnTo>
                <a:cubicBezTo>
                  <a:pt x="453390" y="445175"/>
                  <a:pt x="453390" y="469344"/>
                  <a:pt x="468273" y="484227"/>
                </a:cubicBezTo>
                <a:cubicBezTo>
                  <a:pt x="483156" y="499110"/>
                  <a:pt x="507325" y="499110"/>
                  <a:pt x="522208" y="484227"/>
                </a:cubicBezTo>
                <a:lnTo>
                  <a:pt x="674608" y="331827"/>
                </a:ln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9" name="Text 5"/>
          <p:cNvSpPr/>
          <p:nvPr/>
        </p:nvSpPr>
        <p:spPr>
          <a:xfrm>
            <a:off x="5859463" y="4368800"/>
            <a:ext cx="97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FFD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RISK</a:t>
            </a:r>
            <a:endParaRPr lang="en-US" sz="1600" dirty="0"/>
          </a:p>
        </p:txBody>
      </p:sp>
      <p:pic>
        <p:nvPicPr>
          <p:cNvPr id="10" name="Image 2" descr="https://kimi-web-img.moonshot.cn/img/www.ijinshan.com/696440257f69fa00e39f2ce06e68e6d7362b242b.png">    </p:cNvPr>
          <p:cNvPicPr>
            <a:picLocks noChangeAspect="1"/>
          </p:cNvPicPr>
          <p:nvPr/>
        </p:nvPicPr>
        <p:blipFill>
          <a:blip r:embed="rId3"/>
          <a:srcRect l="32576" r="32576" t="0" b="0"/>
          <a:stretch/>
        </p:blipFill>
        <p:spPr>
          <a:xfrm>
            <a:off x="8610600" y="2768600"/>
            <a:ext cx="1219200" cy="1219200"/>
          </a:xfrm>
          <a:prstGeom prst="roundRect">
            <a:avLst>
              <a:gd name="adj" fmla="val 50000"/>
            </a:avLst>
          </a:prstGeom>
        </p:spPr>
      </p:pic>
      <p:sp>
        <p:nvSpPr>
          <p:cNvPr id="11" name="Text 6"/>
          <p:cNvSpPr/>
          <p:nvPr/>
        </p:nvSpPr>
        <p:spPr>
          <a:xfrm>
            <a:off x="6629400" y="4191000"/>
            <a:ext cx="518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883400" y="4648200"/>
            <a:ext cx="4673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How do you *prove* every derivative in your model is correct and terminates? Traditional CAS tools offer no proof, only an answer.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Meet ODTS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54000"/>
            <a:ext cx="5943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ODTS Solution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965200"/>
            <a:ext cx="54356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framework that transforms calculus from an opaque calculation into a traceable, verifiable, and certifiable process.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336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6" name="Shape 3"/>
          <p:cNvSpPr/>
          <p:nvPr/>
        </p:nvSpPr>
        <p:spPr>
          <a:xfrm>
            <a:off x="406400" y="2489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200" y="38100"/>
                </a:moveTo>
                <a:cubicBezTo>
                  <a:pt x="203200" y="58023"/>
                  <a:pt x="179745" y="87749"/>
                  <a:pt x="169624" y="99616"/>
                </a:cubicBezTo>
                <a:cubicBezTo>
                  <a:pt x="168116" y="101362"/>
                  <a:pt x="165894" y="102037"/>
                  <a:pt x="163870" y="101600"/>
                </a:cubicBezTo>
                <a:lnTo>
                  <a:pt x="127000" y="101600"/>
                </a:lnTo>
                <a:cubicBezTo>
                  <a:pt x="119975" y="101600"/>
                  <a:pt x="114300" y="107275"/>
                  <a:pt x="114300" y="114300"/>
                </a:cubicBezTo>
                <a:cubicBezTo>
                  <a:pt x="114300" y="121325"/>
                  <a:pt x="119975" y="127000"/>
                  <a:pt x="127000" y="127000"/>
                </a:cubicBezTo>
                <a:lnTo>
                  <a:pt x="165100" y="127000"/>
                </a:lnTo>
                <a:cubicBezTo>
                  <a:pt x="186134" y="127000"/>
                  <a:pt x="203200" y="144066"/>
                  <a:pt x="203200" y="165100"/>
                </a:cubicBezTo>
                <a:cubicBezTo>
                  <a:pt x="203200" y="186134"/>
                  <a:pt x="186134" y="203200"/>
                  <a:pt x="165100" y="203200"/>
                </a:cubicBezTo>
                <a:lnTo>
                  <a:pt x="55404" y="203200"/>
                </a:lnTo>
                <a:cubicBezTo>
                  <a:pt x="58857" y="199271"/>
                  <a:pt x="63063" y="194231"/>
                  <a:pt x="67310" y="188595"/>
                </a:cubicBezTo>
                <a:cubicBezTo>
                  <a:pt x="69810" y="185261"/>
                  <a:pt x="72390" y="181610"/>
                  <a:pt x="74851" y="177800"/>
                </a:cubicBezTo>
                <a:lnTo>
                  <a:pt x="165100" y="177800"/>
                </a:lnTo>
                <a:cubicBezTo>
                  <a:pt x="172125" y="177800"/>
                  <a:pt x="177800" y="172125"/>
                  <a:pt x="177800" y="165100"/>
                </a:cubicBezTo>
                <a:cubicBezTo>
                  <a:pt x="177800" y="158075"/>
                  <a:pt x="172125" y="152400"/>
                  <a:pt x="165100" y="152400"/>
                </a:cubicBezTo>
                <a:lnTo>
                  <a:pt x="127000" y="152400"/>
                </a:lnTo>
                <a:cubicBezTo>
                  <a:pt x="105966" y="152400"/>
                  <a:pt x="88900" y="135334"/>
                  <a:pt x="88900" y="114300"/>
                </a:cubicBezTo>
                <a:cubicBezTo>
                  <a:pt x="88900" y="93266"/>
                  <a:pt x="105966" y="76200"/>
                  <a:pt x="127000" y="76200"/>
                </a:cubicBezTo>
                <a:lnTo>
                  <a:pt x="142796" y="76200"/>
                </a:lnTo>
                <a:cubicBezTo>
                  <a:pt x="134461" y="63698"/>
                  <a:pt x="127000" y="49332"/>
                  <a:pt x="127000" y="38100"/>
                </a:cubicBezTo>
                <a:cubicBezTo>
                  <a:pt x="127000" y="17066"/>
                  <a:pt x="144066" y="0"/>
                  <a:pt x="165100" y="0"/>
                </a:cubicBezTo>
                <a:cubicBezTo>
                  <a:pt x="186134" y="0"/>
                  <a:pt x="203200" y="17066"/>
                  <a:pt x="203200" y="38100"/>
                </a:cubicBezTo>
                <a:close/>
                <a:moveTo>
                  <a:pt x="46474" y="194112"/>
                </a:moveTo>
                <a:cubicBezTo>
                  <a:pt x="44966" y="195818"/>
                  <a:pt x="43617" y="197326"/>
                  <a:pt x="42466" y="198596"/>
                </a:cubicBezTo>
                <a:lnTo>
                  <a:pt x="41751" y="199390"/>
                </a:lnTo>
                <a:lnTo>
                  <a:pt x="41672" y="199311"/>
                </a:lnTo>
                <a:cubicBezTo>
                  <a:pt x="39291" y="201136"/>
                  <a:pt x="35878" y="200898"/>
                  <a:pt x="33734" y="198596"/>
                </a:cubicBezTo>
                <a:cubicBezTo>
                  <a:pt x="23733" y="187722"/>
                  <a:pt x="0" y="159742"/>
                  <a:pt x="0" y="139700"/>
                </a:cubicBezTo>
                <a:cubicBezTo>
                  <a:pt x="0" y="118666"/>
                  <a:pt x="17066" y="101600"/>
                  <a:pt x="38100" y="101600"/>
                </a:cubicBezTo>
                <a:cubicBezTo>
                  <a:pt x="59134" y="101600"/>
                  <a:pt x="76200" y="118666"/>
                  <a:pt x="76200" y="139700"/>
                </a:cubicBezTo>
                <a:cubicBezTo>
                  <a:pt x="76200" y="151606"/>
                  <a:pt x="67826" y="166291"/>
                  <a:pt x="58936" y="178554"/>
                </a:cubicBezTo>
                <a:cubicBezTo>
                  <a:pt x="54689" y="184388"/>
                  <a:pt x="50324" y="189667"/>
                  <a:pt x="46712" y="193834"/>
                </a:cubicBezTo>
                <a:lnTo>
                  <a:pt x="46474" y="194112"/>
                </a:lnTo>
                <a:close/>
                <a:moveTo>
                  <a:pt x="50800" y="139700"/>
                </a:moveTo>
                <a:cubicBezTo>
                  <a:pt x="50800" y="132691"/>
                  <a:pt x="45109" y="127000"/>
                  <a:pt x="38100" y="127000"/>
                </a:cubicBezTo>
                <a:cubicBezTo>
                  <a:pt x="31091" y="127000"/>
                  <a:pt x="25400" y="132691"/>
                  <a:pt x="25400" y="139700"/>
                </a:cubicBezTo>
                <a:cubicBezTo>
                  <a:pt x="25400" y="146709"/>
                  <a:pt x="31091" y="152400"/>
                  <a:pt x="38100" y="152400"/>
                </a:cubicBezTo>
                <a:cubicBezTo>
                  <a:pt x="45109" y="152400"/>
                  <a:pt x="50800" y="146709"/>
                  <a:pt x="50800" y="139700"/>
                </a:cubicBezTo>
                <a:close/>
                <a:moveTo>
                  <a:pt x="165100" y="50800"/>
                </a:moveTo>
                <a:cubicBezTo>
                  <a:pt x="172109" y="50800"/>
                  <a:pt x="177800" y="45109"/>
                  <a:pt x="177800" y="38100"/>
                </a:cubicBezTo>
                <a:cubicBezTo>
                  <a:pt x="177800" y="31091"/>
                  <a:pt x="172109" y="25400"/>
                  <a:pt x="165100" y="25400"/>
                </a:cubicBezTo>
                <a:cubicBezTo>
                  <a:pt x="158091" y="25400"/>
                  <a:pt x="152400" y="31091"/>
                  <a:pt x="152400" y="38100"/>
                </a:cubicBezTo>
                <a:cubicBezTo>
                  <a:pt x="152400" y="45109"/>
                  <a:pt x="158091" y="50800"/>
                  <a:pt x="165100" y="5080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965200" y="2336800"/>
            <a:ext cx="523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65200" y="2692400"/>
            <a:ext cx="4724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Systematically calculates each derivative order (D=1, D=2, D=3...), creating a complete audit trail.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810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33C4FF"/>
          </a:solidFill>
          <a:ln/>
        </p:spPr>
      </p:sp>
      <p:sp>
        <p:nvSpPr>
          <p:cNvPr id="10" name="Shape 7"/>
          <p:cNvSpPr/>
          <p:nvPr/>
        </p:nvSpPr>
        <p:spPr>
          <a:xfrm>
            <a:off x="431800" y="39624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99179" y="26511"/>
                </a:moveTo>
                <a:cubicBezTo>
                  <a:pt x="103307" y="20836"/>
                  <a:pt x="102037" y="12898"/>
                  <a:pt x="96361" y="8771"/>
                </a:cubicBezTo>
                <a:cubicBezTo>
                  <a:pt x="90686" y="4643"/>
                  <a:pt x="82748" y="5913"/>
                  <a:pt x="78621" y="11589"/>
                </a:cubicBezTo>
                <a:lnTo>
                  <a:pt x="36552" y="69413"/>
                </a:lnTo>
                <a:lnTo>
                  <a:pt x="21669" y="54531"/>
                </a:lnTo>
                <a:cubicBezTo>
                  <a:pt x="16708" y="49570"/>
                  <a:pt x="8652" y="49570"/>
                  <a:pt x="3691" y="54531"/>
                </a:cubicBezTo>
                <a:cubicBezTo>
                  <a:pt x="-1270" y="59492"/>
                  <a:pt x="-1270" y="67548"/>
                  <a:pt x="3691" y="72509"/>
                </a:cubicBezTo>
                <a:lnTo>
                  <a:pt x="29091" y="97909"/>
                </a:lnTo>
                <a:cubicBezTo>
                  <a:pt x="31710" y="100528"/>
                  <a:pt x="35362" y="101878"/>
                  <a:pt x="39053" y="101600"/>
                </a:cubicBezTo>
                <a:cubicBezTo>
                  <a:pt x="42743" y="101322"/>
                  <a:pt x="46157" y="99417"/>
                  <a:pt x="48339" y="96401"/>
                </a:cubicBezTo>
                <a:lnTo>
                  <a:pt x="99139" y="26551"/>
                </a:lnTo>
                <a:close/>
                <a:moveTo>
                  <a:pt x="149979" y="80486"/>
                </a:moveTo>
                <a:cubicBezTo>
                  <a:pt x="154107" y="74811"/>
                  <a:pt x="152837" y="66873"/>
                  <a:pt x="147161" y="62746"/>
                </a:cubicBezTo>
                <a:cubicBezTo>
                  <a:pt x="141486" y="58618"/>
                  <a:pt x="133548" y="59888"/>
                  <a:pt x="129421" y="65564"/>
                </a:cubicBezTo>
                <a:lnTo>
                  <a:pt x="61952" y="158313"/>
                </a:lnTo>
                <a:lnTo>
                  <a:pt x="34369" y="130731"/>
                </a:lnTo>
                <a:cubicBezTo>
                  <a:pt x="29408" y="125770"/>
                  <a:pt x="21352" y="125770"/>
                  <a:pt x="16391" y="130731"/>
                </a:cubicBezTo>
                <a:cubicBezTo>
                  <a:pt x="11430" y="135692"/>
                  <a:pt x="11430" y="143748"/>
                  <a:pt x="16391" y="148709"/>
                </a:cubicBezTo>
                <a:lnTo>
                  <a:pt x="54491" y="186809"/>
                </a:lnTo>
                <a:cubicBezTo>
                  <a:pt x="57110" y="189428"/>
                  <a:pt x="60762" y="190778"/>
                  <a:pt x="64452" y="190500"/>
                </a:cubicBezTo>
                <a:cubicBezTo>
                  <a:pt x="68143" y="190222"/>
                  <a:pt x="71557" y="188317"/>
                  <a:pt x="73739" y="185301"/>
                </a:cubicBezTo>
                <a:lnTo>
                  <a:pt x="149939" y="80526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965200" y="3810000"/>
            <a:ext cx="523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65200" y="4165600"/>
            <a:ext cx="4724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Guarantees polynomials exhaust to zero. Flags non-termination and cross-checks for consistency.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5283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E9B3"/>
          </a:solidFill>
          <a:ln/>
        </p:spPr>
      </p:sp>
      <p:sp>
        <p:nvSpPr>
          <p:cNvPr id="14" name="Shape 11"/>
          <p:cNvSpPr/>
          <p:nvPr/>
        </p:nvSpPr>
        <p:spPr>
          <a:xfrm>
            <a:off x="381000" y="54356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5440" y="25400"/>
                </a:moveTo>
                <a:cubicBezTo>
                  <a:pt x="25440" y="11390"/>
                  <a:pt x="36830" y="0"/>
                  <a:pt x="50840" y="0"/>
                </a:cubicBezTo>
                <a:lnTo>
                  <a:pt x="110173" y="0"/>
                </a:lnTo>
                <a:cubicBezTo>
                  <a:pt x="116919" y="0"/>
                  <a:pt x="123388" y="2659"/>
                  <a:pt x="128151" y="7422"/>
                </a:cubicBezTo>
                <a:lnTo>
                  <a:pt x="170378" y="49728"/>
                </a:lnTo>
                <a:cubicBezTo>
                  <a:pt x="175141" y="54491"/>
                  <a:pt x="177800" y="60960"/>
                  <a:pt x="177800" y="67707"/>
                </a:cubicBezTo>
                <a:lnTo>
                  <a:pt x="177800" y="106402"/>
                </a:lnTo>
                <a:lnTo>
                  <a:pt x="125413" y="158790"/>
                </a:lnTo>
                <a:lnTo>
                  <a:pt x="108704" y="158790"/>
                </a:lnTo>
                <a:lnTo>
                  <a:pt x="102314" y="137517"/>
                </a:lnTo>
                <a:cubicBezTo>
                  <a:pt x="100449" y="131286"/>
                  <a:pt x="94734" y="127040"/>
                  <a:pt x="88225" y="127040"/>
                </a:cubicBezTo>
                <a:cubicBezTo>
                  <a:pt x="83741" y="127040"/>
                  <a:pt x="79534" y="129064"/>
                  <a:pt x="76756" y="132556"/>
                </a:cubicBezTo>
                <a:lnTo>
                  <a:pt x="52903" y="162322"/>
                </a:lnTo>
                <a:cubicBezTo>
                  <a:pt x="49609" y="166410"/>
                  <a:pt x="50284" y="172442"/>
                  <a:pt x="54372" y="175697"/>
                </a:cubicBezTo>
                <a:cubicBezTo>
                  <a:pt x="58460" y="178951"/>
                  <a:pt x="64492" y="178316"/>
                  <a:pt x="67747" y="174188"/>
                </a:cubicBezTo>
                <a:lnTo>
                  <a:pt x="86439" y="150852"/>
                </a:lnTo>
                <a:lnTo>
                  <a:pt x="92472" y="170974"/>
                </a:lnTo>
                <a:cubicBezTo>
                  <a:pt x="93662" y="175022"/>
                  <a:pt x="97393" y="177760"/>
                  <a:pt x="101600" y="177760"/>
                </a:cubicBezTo>
                <a:lnTo>
                  <a:pt x="114102" y="177760"/>
                </a:lnTo>
                <a:cubicBezTo>
                  <a:pt x="113744" y="178991"/>
                  <a:pt x="113427" y="180261"/>
                  <a:pt x="113189" y="181531"/>
                </a:cubicBezTo>
                <a:lnTo>
                  <a:pt x="108863" y="203160"/>
                </a:lnTo>
                <a:lnTo>
                  <a:pt x="50840" y="203160"/>
                </a:lnTo>
                <a:cubicBezTo>
                  <a:pt x="36830" y="203160"/>
                  <a:pt x="25440" y="191770"/>
                  <a:pt x="25440" y="177760"/>
                </a:cubicBezTo>
                <a:lnTo>
                  <a:pt x="25440" y="25360"/>
                </a:lnTo>
                <a:close/>
                <a:moveTo>
                  <a:pt x="107990" y="23217"/>
                </a:moveTo>
                <a:lnTo>
                  <a:pt x="107990" y="60325"/>
                </a:lnTo>
                <a:cubicBezTo>
                  <a:pt x="107990" y="65603"/>
                  <a:pt x="112236" y="69850"/>
                  <a:pt x="117515" y="69850"/>
                </a:cubicBezTo>
                <a:lnTo>
                  <a:pt x="154623" y="69850"/>
                </a:lnTo>
                <a:lnTo>
                  <a:pt x="107990" y="23217"/>
                </a:lnTo>
                <a:close/>
                <a:moveTo>
                  <a:pt x="131882" y="185301"/>
                </a:moveTo>
                <a:cubicBezTo>
                  <a:pt x="132874" y="180380"/>
                  <a:pt x="135295" y="175855"/>
                  <a:pt x="138827" y="172323"/>
                </a:cubicBezTo>
                <a:lnTo>
                  <a:pt x="186015" y="125135"/>
                </a:lnTo>
                <a:lnTo>
                  <a:pt x="217765" y="156885"/>
                </a:lnTo>
                <a:lnTo>
                  <a:pt x="170577" y="204073"/>
                </a:lnTo>
                <a:cubicBezTo>
                  <a:pt x="167045" y="207605"/>
                  <a:pt x="162520" y="210026"/>
                  <a:pt x="157599" y="211018"/>
                </a:cubicBezTo>
                <a:lnTo>
                  <a:pt x="133945" y="215741"/>
                </a:lnTo>
                <a:cubicBezTo>
                  <a:pt x="133588" y="215821"/>
                  <a:pt x="133191" y="215860"/>
                  <a:pt x="132794" y="215860"/>
                </a:cubicBezTo>
                <a:cubicBezTo>
                  <a:pt x="129619" y="215860"/>
                  <a:pt x="127000" y="213281"/>
                  <a:pt x="127000" y="210066"/>
                </a:cubicBezTo>
                <a:cubicBezTo>
                  <a:pt x="127000" y="209669"/>
                  <a:pt x="127040" y="209312"/>
                  <a:pt x="127119" y="208915"/>
                </a:cubicBezTo>
                <a:lnTo>
                  <a:pt x="131842" y="185261"/>
                </a:lnTo>
                <a:close/>
                <a:moveTo>
                  <a:pt x="238165" y="136485"/>
                </a:moveTo>
                <a:lnTo>
                  <a:pt x="226735" y="147915"/>
                </a:lnTo>
                <a:lnTo>
                  <a:pt x="194985" y="116165"/>
                </a:lnTo>
                <a:lnTo>
                  <a:pt x="206415" y="104735"/>
                </a:lnTo>
                <a:cubicBezTo>
                  <a:pt x="215186" y="95964"/>
                  <a:pt x="229394" y="95964"/>
                  <a:pt x="238165" y="104735"/>
                </a:cubicBezTo>
                <a:cubicBezTo>
                  <a:pt x="246936" y="113506"/>
                  <a:pt x="246936" y="127714"/>
                  <a:pt x="238165" y="13648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965200" y="5283200"/>
            <a:ext cx="523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65200" y="5638800"/>
            <a:ext cx="47244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Records every step in a replayable log, providing mathematical proof for certification and review.</a:t>
            </a:r>
            <a:endParaRPr lang="en-US" sz="1600" dirty="0"/>
          </a:p>
        </p:txBody>
      </p:sp>
      <p:pic>
        <p:nvPicPr>
          <p:cNvPr id="17" name="Image 1" descr="https://kimi-web-img.moonshot.cn/img/europe1.discourse-cdn.com/d36126f0296cac644a5efd6b5888dc2f75b92988.png">    </p:cNvPr>
          <p:cNvPicPr>
            <a:picLocks noChangeAspect="1"/>
          </p:cNvPicPr>
          <p:nvPr/>
        </p:nvPicPr>
        <p:blipFill>
          <a:blip r:embed="rId2"/>
          <a:srcRect l="31066" r="31066" t="0" b="0"/>
          <a:stretch/>
        </p:blipFill>
        <p:spPr>
          <a:xfrm>
            <a:off x="6096000" y="889000"/>
            <a:ext cx="58420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5-d3ce428s8jdo4os5dc8g.jpg">    </p:cNvPr>
          <p:cNvPicPr>
            <a:picLocks noChangeAspect="1"/>
          </p:cNvPicPr>
          <p:nvPr/>
        </p:nvPicPr>
        <p:blipFill>
          <a:blip r:embed="rId1"/>
          <a:srcRect l="799" r="1289" t="0" b="1905"/>
          <a:stretch/>
        </p:blipFill>
        <p:spPr>
          <a:xfrm>
            <a:off x="-156210" y="-138430"/>
            <a:ext cx="12347575" cy="69970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700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90000"/>
              </a:lnSpc>
              <a:buNone/>
            </a:pPr>
            <a:r>
              <a:rPr lang="en-US" sz="3600" dirty="0">
                <a:solidFill>
                  <a:srgbClr val="007B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Tracing &amp; Verification Engine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358900" y="2184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7BFF"/>
          </a:solidFill>
          <a:ln/>
        </p:spPr>
      </p:sp>
      <p:sp>
        <p:nvSpPr>
          <p:cNvPr id="5" name="Text 2"/>
          <p:cNvSpPr/>
          <p:nvPr/>
        </p:nvSpPr>
        <p:spPr>
          <a:xfrm>
            <a:off x="1104900" y="21844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24061" y="3352800"/>
            <a:ext cx="288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Order-Based Tracing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708400"/>
            <a:ext cx="2819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Systematically calculates each derivative order (D=1, D=2, D=3...).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724275" y="2794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33C4FF"/>
          </a:solidFill>
          <a:ln/>
        </p:spPr>
      </p:sp>
      <p:sp>
        <p:nvSpPr>
          <p:cNvPr id="9" name="Shape 6"/>
          <p:cNvSpPr/>
          <p:nvPr/>
        </p:nvSpPr>
        <p:spPr>
          <a:xfrm>
            <a:off x="5588000" y="2184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3C4FF"/>
          </a:solidFill>
          <a:ln/>
        </p:spPr>
      </p:sp>
      <p:sp>
        <p:nvSpPr>
          <p:cNvPr id="10" name="Text 7"/>
          <p:cNvSpPr/>
          <p:nvPr/>
        </p:nvSpPr>
        <p:spPr>
          <a:xfrm>
            <a:off x="5334000" y="21844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760516" y="3352800"/>
            <a:ext cx="266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Termination Check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686300" y="3708400"/>
            <a:ext cx="2819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a degree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highlight>
                  <a:srgbClr val="FFD70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n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polynomial, the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highlight>
                  <a:srgbClr val="FFD700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(n+1)th </a:t>
            </a:r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derivative must be zero. If not, it flags an error.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953375" y="2794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505956" y="248781"/>
                </a:moveTo>
                <a:cubicBezTo>
                  <a:pt x="517118" y="237619"/>
                  <a:pt x="517118" y="219492"/>
                  <a:pt x="505956" y="208330"/>
                </a:cubicBezTo>
                <a:lnTo>
                  <a:pt x="391656" y="94030"/>
                </a:lnTo>
                <a:cubicBezTo>
                  <a:pt x="380494" y="82868"/>
                  <a:pt x="362367" y="82868"/>
                  <a:pt x="351205" y="94030"/>
                </a:cubicBezTo>
                <a:cubicBezTo>
                  <a:pt x="340043" y="105192"/>
                  <a:pt x="340043" y="123319"/>
                  <a:pt x="351205" y="134481"/>
                </a:cubicBezTo>
                <a:lnTo>
                  <a:pt x="41674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416749" y="257175"/>
                </a:lnTo>
                <a:lnTo>
                  <a:pt x="351205" y="322719"/>
                </a:lnTo>
                <a:cubicBezTo>
                  <a:pt x="340042" y="333881"/>
                  <a:pt x="340042" y="352008"/>
                  <a:pt x="351205" y="363170"/>
                </a:cubicBezTo>
                <a:cubicBezTo>
                  <a:pt x="362367" y="374333"/>
                  <a:pt x="380494" y="374333"/>
                  <a:pt x="391656" y="363170"/>
                </a:cubicBezTo>
                <a:lnTo>
                  <a:pt x="505956" y="248870"/>
                </a:lnTo>
                <a:close/>
              </a:path>
            </a:pathLst>
          </a:custGeom>
          <a:solidFill>
            <a:srgbClr val="00E9B3"/>
          </a:solidFill>
          <a:ln/>
        </p:spPr>
      </p:sp>
      <p:sp>
        <p:nvSpPr>
          <p:cNvPr id="14" name="Shape 11"/>
          <p:cNvSpPr/>
          <p:nvPr/>
        </p:nvSpPr>
        <p:spPr>
          <a:xfrm>
            <a:off x="9817100" y="2184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00E9B3"/>
          </a:solidFill>
          <a:ln/>
        </p:spPr>
      </p:sp>
      <p:sp>
        <p:nvSpPr>
          <p:cNvPr id="15" name="Text 12"/>
          <p:cNvSpPr/>
          <p:nvPr/>
        </p:nvSpPr>
        <p:spPr>
          <a:xfrm>
            <a:off x="9563100" y="2184400"/>
            <a:ext cx="15240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00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041606" y="3352800"/>
            <a:ext cx="2565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Cross-Verification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915400" y="3708400"/>
            <a:ext cx="28194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Checks consistency, e.g., mixed partial derivatives must match (Schwarz's theorem).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254000" y="48768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7BFF">
              <a:alpha val="10196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457200" y="5080000"/>
            <a:ext cx="1127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result is a 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007B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deterministic telemetry record</a:t>
            </a:r>
            <a:pPr algn="ctr" indent="0" marL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21252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that can be replayed bit-for-bit for certification and debugging.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Demo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ODTS: Verified Calculus</dc:title>
  <dc:subject>ODTS: Verified Calculus</dc:subject>
  <dc:creator>Kimi</dc:creator>
  <cp:lastModifiedBy>Kimi</cp:lastModifiedBy>
  <cp:revision>1</cp:revision>
  <dcterms:created xsi:type="dcterms:W3CDTF">2025-10-24T21:39:45Z</dcterms:created>
  <dcterms:modified xsi:type="dcterms:W3CDTF">2025-10-24T21:39:45Z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{"Label":"ODTS: Verified Calculus","ContentProducer":"001191110108MACG2KBH8F10000","ProduceID":"d3toeivf2en1rpgisdb0","ReservedCode1":"","ContentPropagator":"001191110108MACG2KBH8F20000","PropagateID":"d3toeivf2en1rpgisdb0","ReservedCode2":""}</vt:lpwstr>
  </property>
</Properties>
</file>